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ppt/charts/chart9.xml" ContentType="application/vnd.openxmlformats-officedocument.drawingml.chart+xml"/>
  <Override PartName="/ppt/charts/chart10.xml" ContentType="application/vnd.openxmlformats-officedocument.drawingml.chart+xml"/>
  <Override PartName="/ppt/charts/chart11.xml" ContentType="application/vnd.openxmlformats-officedocument.drawingml.chart+xml"/>
  <Override PartName="/ppt/charts/chart12.xml" ContentType="application/vnd.openxmlformats-officedocument.drawingml.chart+xml"/>
  <Override PartName="/ppt/charts/chart13.xml" ContentType="application/vnd.openxmlformats-officedocument.drawingml.chart+xml"/>
  <Override PartName="/ppt/charts/chart14.xml" ContentType="application/vnd.openxmlformats-officedocument.drawingml.chart+xml"/>
  <Override PartName="/ppt/charts/chart15.xml" ContentType="application/vnd.openxmlformats-officedocument.drawingml.chart+xml"/>
  <Override PartName="/ppt/charts/chart16.xml" ContentType="application/vnd.openxmlformats-officedocument.drawingml.chart+xml"/>
  <Override PartName="/ppt/charts/chart17.xml" ContentType="application/vnd.openxmlformats-officedocument.drawingml.chart+xml"/>
  <Override PartName="/ppt/charts/chart18.xml" ContentType="application/vnd.openxmlformats-officedocument.drawingml.chart+xml"/>
  <Override PartName="/ppt/charts/chart19.xml" ContentType="application/vnd.openxmlformats-officedocument.drawingml.chart+xml"/>
  <Override PartName="/ppt/charts/chart20.xml" ContentType="application/vnd.openxmlformats-officedocument.drawingml.chart+xml"/>
  <Override PartName="/ppt/charts/chart21.xml" ContentType="application/vnd.openxmlformats-officedocument.drawingml.chart+xml"/>
  <Override PartName="/ppt/charts/chart22.xml" ContentType="application/vnd.openxmlformats-officedocument.drawingml.chart+xml"/>
  <Override PartName="/ppt/charts/chart23.xml" ContentType="application/vnd.openxmlformats-officedocument.drawingml.chart+xml"/>
  <Override PartName="/ppt/charts/chart24.xml" ContentType="application/vnd.openxmlformats-officedocument.drawingml.chart+xml"/>
  <Override PartName="/ppt/charts/chart25.xml" ContentType="application/vnd.openxmlformats-officedocument.drawingml.chart+xml"/>
  <Override PartName="/ppt/charts/chart26.xml" ContentType="application/vnd.openxmlformats-officedocument.drawingml.chart+xml"/>
  <Override PartName="/ppt/charts/chart27.xml" ContentType="application/vnd.openxmlformats-officedocument.drawingml.chart+xml"/>
  <Override PartName="/ppt/charts/chart28.xml" ContentType="application/vnd.openxmlformats-officedocument.drawingml.chart+xml"/>
  <Override PartName="/ppt/charts/chart29.xml" ContentType="application/vnd.openxmlformats-officedocument.drawingml.chart+xml"/>
  <Override PartName="/ppt/charts/chart30.xml" ContentType="application/vnd.openxmlformats-officedocument.drawingml.chart+xml"/>
  <Override PartName="/ppt/charts/chart31.xml" ContentType="application/vnd.openxmlformats-officedocument.drawingml.chart+xml"/>
  <Override PartName="/ppt/charts/chart32.xml" ContentType="application/vnd.openxmlformats-officedocument.drawingml.chart+xml"/>
  <Override PartName="/ppt/charts/chart33.xml" ContentType="application/vnd.openxmlformats-officedocument.drawingml.chart+xml"/>
  <Override PartName="/ppt/charts/chart34.xml" ContentType="application/vnd.openxmlformats-officedocument.drawingml.chart+xml"/>
  <Override PartName="/ppt/charts/chart35.xml" ContentType="application/vnd.openxmlformats-officedocument.drawingml.chart+xml"/>
  <Override PartName="/ppt/charts/chart36.xml" ContentType="application/vnd.openxmlformats-officedocument.drawingml.chart+xml"/>
  <Override PartName="/ppt/charts/chart37.xml" ContentType="application/vnd.openxmlformats-officedocument.drawingml.chart+xml"/>
  <Override PartName="/ppt/charts/chart38.xml" ContentType="application/vnd.openxmlformats-officedocument.drawingml.chart+xml"/>
  <Override PartName="/ppt/charts/chart39.xml" ContentType="application/vnd.openxmlformats-officedocument.drawingml.chart+xml"/>
  <Override PartName="/ppt/charts/chart40.xml" ContentType="application/vnd.openxmlformats-officedocument.drawingml.chart+xml"/>
  <Override PartName="/ppt/charts/chart41.xml" ContentType="application/vnd.openxmlformats-officedocument.drawingml.chart+xml"/>
  <Override PartName="/ppt/charts/chart42.xml" ContentType="application/vnd.openxmlformats-officedocument.drawingml.chart+xml"/>
  <Override PartName="/ppt/charts/chart43.xml" ContentType="application/vnd.openxmlformats-officedocument.drawingml.chart+xml"/>
  <Override PartName="/ppt/charts/chart44.xml" ContentType="application/vnd.openxmlformats-officedocument.drawingml.chart+xml"/>
  <Override PartName="/ppt/charts/chart45.xml" ContentType="application/vnd.openxmlformats-officedocument.drawingml.chart+xml"/>
  <Override PartName="/ppt/charts/chart46.xml" ContentType="application/vnd.openxmlformats-officedocument.drawingml.char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80" r:id="rId2"/>
    <p:sldId id="285" r:id="rId3"/>
    <p:sldId id="286" r:id="rId4"/>
    <p:sldId id="287" r:id="rId5"/>
    <p:sldId id="288" r:id="rId6"/>
    <p:sldId id="289" r:id="rId7"/>
    <p:sldId id="290" r:id="rId8"/>
    <p:sldId id="291" r:id="rId9"/>
    <p:sldId id="292" r:id="rId10"/>
    <p:sldId id="293" r:id="rId11"/>
    <p:sldId id="294" r:id="rId12"/>
    <p:sldId id="295" r:id="rId13"/>
    <p:sldId id="296" r:id="rId14"/>
    <p:sldId id="297" r:id="rId15"/>
    <p:sldId id="298" r:id="rId16"/>
    <p:sldId id="299" r:id="rId17"/>
    <p:sldId id="300" r:id="rId18"/>
    <p:sldId id="301" r:id="rId19"/>
  </p:sldIdLst>
  <p:sldSz cx="12192000" cy="6858000"/>
  <p:notesSz cx="6858000" cy="9144000"/>
  <p:defaultTextStyle>
    <a:defPPr defTabSz="914400">
      <a:defRPr lang="en-US" dirty="0"/>
    </a:defPPr>
    <a:lvl1pPr marL="0" algn="l" defTabSz="914400" rtl="0">
      <a:defRPr sz="1800" kern="1200" dirty="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>
      <a:defRPr sz="1800" kern="1200" dirty="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>
      <a:defRPr sz="1800" kern="1200" dirty="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>
      <a:defRPr sz="1800" kern="1200" dirty="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>
      <a:defRPr sz="1800" kern="1200" dirty="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>
      <a:defRPr sz="1800" kern="1200" dirty="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>
      <a:defRPr sz="1800" kern="1200" dirty="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>
      <a:defRPr sz="1800" kern="1200" dirty="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>
      <a:defRPr sz="1800" kern="1200" dirty="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42561"/>
    <a:srgbClr val="D0CECE"/>
    <a:srgbClr val="FA8D38"/>
    <a:srgbClr val="666666"/>
    <a:srgbClr val="2EADE4"/>
    <a:srgbClr val="3A454F"/>
    <a:srgbClr val="FDBC05"/>
    <a:srgbClr val="4FC042"/>
    <a:srgbClr val="264FBF"/>
    <a:srgbClr val="E7E6E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D906A44-D62B-413A-B150-31EA32DED264}" v="251" dt="2023-04-25T12:27:14.02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480"/>
    <p:restoredTop sz="94660"/>
  </p:normalViewPr>
  <p:slideViewPr>
    <p:cSldViewPr snapToGrid="0">
      <p:cViewPr varScale="1">
        <p:scale>
          <a:sx n="125" d="100"/>
          <a:sy n="125" d="100"/>
        </p:scale>
        <p:origin x="120" y="96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microsoft.com/office/2015/10/relationships/revisionInfo" Target="revisionInfo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9.xlsx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0.xlsx"/></Relationships>
</file>

<file path=ppt/charts/_rels/chart1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1.xlsx"/></Relationships>
</file>

<file path=ppt/charts/_rels/chart1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2.xlsx"/></Relationships>
</file>

<file path=ppt/charts/_rels/chart1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3.xlsx"/></Relationships>
</file>

<file path=ppt/charts/_rels/chart1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4.xlsx"/></Relationships>
</file>

<file path=ppt/charts/_rels/chart1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5.xlsx"/></Relationships>
</file>

<file path=ppt/charts/_rels/chart1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6.xlsx"/></Relationships>
</file>

<file path=ppt/charts/_rels/chart1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7.xlsx"/></Relationships>
</file>

<file path=ppt/charts/_rels/chart1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8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2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9.xlsx"/></Relationships>
</file>

<file path=ppt/charts/_rels/chart2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0.xlsx"/></Relationships>
</file>

<file path=ppt/charts/_rels/chart2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1.xlsx"/></Relationships>
</file>

<file path=ppt/charts/_rels/chart2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2.xlsx"/></Relationships>
</file>

<file path=ppt/charts/_rels/chart2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3.xlsx"/></Relationships>
</file>

<file path=ppt/charts/_rels/chart2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4.xlsx"/></Relationships>
</file>

<file path=ppt/charts/_rels/chart2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5.xlsx"/></Relationships>
</file>

<file path=ppt/charts/_rels/chart2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6.xlsx"/></Relationships>
</file>

<file path=ppt/charts/_rels/chart2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7.xlsx"/></Relationships>
</file>

<file path=ppt/charts/_rels/chart2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8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3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9.xlsx"/></Relationships>
</file>

<file path=ppt/charts/_rels/chart3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0.xlsx"/></Relationships>
</file>

<file path=ppt/charts/_rels/chart3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1.xlsx"/></Relationships>
</file>

<file path=ppt/charts/_rels/chart3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2.xlsx"/></Relationships>
</file>

<file path=ppt/charts/_rels/chart3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3.xlsx"/></Relationships>
</file>

<file path=ppt/charts/_rels/chart3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4.xlsx"/></Relationships>
</file>

<file path=ppt/charts/_rels/chart3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5.xlsx"/></Relationships>
</file>

<file path=ppt/charts/_rels/chart3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6.xlsx"/></Relationships>
</file>

<file path=ppt/charts/_rels/chart3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7.xlsx"/></Relationships>
</file>

<file path=ppt/charts/_rels/chart3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8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_rels/chart4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9.xlsx"/></Relationships>
</file>

<file path=ppt/charts/_rels/chart4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0.xlsx"/></Relationships>
</file>

<file path=ppt/charts/_rels/chart4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1.xlsx"/></Relationships>
</file>

<file path=ppt/charts/_rels/chart4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2.xlsx"/></Relationships>
</file>

<file path=ppt/charts/_rels/chart4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3.xlsx"/></Relationships>
</file>

<file path=ppt/charts/_rels/chart4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4.xlsx"/></Relationships>
</file>

<file path=ppt/charts/_rels/chart4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5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6.xlsx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7.xlsx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8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3058824550553441"/>
          <c:y val="4.2361057701551658E-2"/>
          <c:w val="0.8554743443406283"/>
          <c:h val="0.6580297400449922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Competitor</c:v>
                </c:pt>
              </c:strCache>
            </c:strRef>
          </c:tx>
          <c:spPr>
            <a:solidFill>
              <a:srgbClr val="142561"/>
            </a:solidFill>
            <a:ln>
              <a:noFill/>
              <a:round/>
            </a:ln>
            <a:effectLst/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1-BAD7-4185-BCBE-85641F878575}"/>
              </c:ext>
            </c:extLst>
          </c:dPt>
          <c:cat>
            <c:strRef>
              <c:f>'Sheet1'!$A$2:$A$8</c:f>
              <c:strCache>
                <c:ptCount val="7"/>
                <c:pt idx="0">
                  <c:v>Mon</c:v>
                </c:pt>
                <c:pt idx="1">
                  <c:v>Tue</c:v>
                </c:pt>
                <c:pt idx="2">
                  <c:v>Wed</c:v>
                </c:pt>
                <c:pt idx="3">
                  <c:v>Thu</c:v>
                </c:pt>
                <c:pt idx="4">
                  <c:v>Fri</c:v>
                </c:pt>
                <c:pt idx="5">
                  <c:v>Sat</c:v>
                </c:pt>
                <c:pt idx="6">
                  <c:v>Sun</c:v>
                </c:pt>
              </c:strCache>
            </c:strRef>
          </c:cat>
          <c:val>
            <c:numRef>
              <c:f>'Sheet1'!$B$2:$B$8</c:f>
              <c:numCache>
                <c:formatCode>General</c:formatCode>
                <c:ptCount val="7"/>
                <c:pt idx="0">
                  <c:v>2.06E-2</c:v>
                </c:pt>
                <c:pt idx="1">
                  <c:v>6.5100000000000005E-2</c:v>
                </c:pt>
                <c:pt idx="2">
                  <c:v>0.1133</c:v>
                </c:pt>
                <c:pt idx="3">
                  <c:v>0.12889999999999999</c:v>
                </c:pt>
                <c:pt idx="4">
                  <c:v>0.1792</c:v>
                </c:pt>
                <c:pt idx="5">
                  <c:v>0.2858</c:v>
                </c:pt>
                <c:pt idx="6">
                  <c:v>0.20680000000000001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BAD7-4185-BCBE-85641F878575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Bathurst Arms GL77BZ</c:v>
                </c:pt>
              </c:strCache>
            </c:strRef>
          </c:tx>
          <c:spPr>
            <a:solidFill>
              <a:srgbClr val="2EADE4"/>
            </a:solidFill>
            <a:ln>
              <a:noFill/>
              <a:round/>
            </a:ln>
            <a:effectLst/>
          </c:spPr>
          <c:invertIfNegative val="0"/>
          <c:dLbls>
            <c:numFmt formatCode="0%" sourceLinked="0"/>
            <c:spPr>
              <a:noFill/>
              <a:ln>
                <a:noFill/>
                <a:round/>
              </a:ln>
              <a:effectLst/>
            </c:spPr>
            <c:txPr>
              <a:bodyPr/>
              <a:lstStyle/>
              <a:p>
                <a:pPr>
                  <a:defRPr sz="900" b="0" baseline="0">
                    <a:solidFill>
                      <a:srgbClr val="404040"/>
                    </a:solidFill>
                    <a:latin typeface="Montserrat"/>
                    <a:ea typeface="Montserrat"/>
                    <a:cs typeface="Montserrat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>
                      <a:solidFill>
                        <a:srgbClr val="A6A6A6"/>
                      </a:solidFill>
                      <a:prstDash val="solid"/>
                      <a:round/>
                    </a:ln>
                  </c:spPr>
                </c15:leaderLines>
              </c:ext>
            </c:extLst>
          </c:dLbls>
          <c:cat>
            <c:strRef>
              <c:f>'Sheet1'!$A$2:$A$8</c:f>
              <c:strCache>
                <c:ptCount val="7"/>
                <c:pt idx="0">
                  <c:v>Mon</c:v>
                </c:pt>
                <c:pt idx="1">
                  <c:v>Tue</c:v>
                </c:pt>
                <c:pt idx="2">
                  <c:v>Wed</c:v>
                </c:pt>
                <c:pt idx="3">
                  <c:v>Thu</c:v>
                </c:pt>
                <c:pt idx="4">
                  <c:v>Fri</c:v>
                </c:pt>
                <c:pt idx="5">
                  <c:v>Sat</c:v>
                </c:pt>
                <c:pt idx="6">
                  <c:v>Sun</c:v>
                </c:pt>
              </c:strCache>
            </c:strRef>
          </c:cat>
          <c:val>
            <c:numRef>
              <c:f>'Sheet1'!$C$2:$C$8</c:f>
              <c:numCache>
                <c:formatCode>General</c:formatCode>
                <c:ptCount val="7"/>
                <c:pt idx="0">
                  <c:v>4.4400000000000002E-2</c:v>
                </c:pt>
                <c:pt idx="1">
                  <c:v>0.111</c:v>
                </c:pt>
                <c:pt idx="2">
                  <c:v>0.15049999999999999</c:v>
                </c:pt>
                <c:pt idx="3">
                  <c:v>0.1227</c:v>
                </c:pt>
                <c:pt idx="4">
                  <c:v>0.1938</c:v>
                </c:pt>
                <c:pt idx="5">
                  <c:v>0.2356</c:v>
                </c:pt>
                <c:pt idx="6">
                  <c:v>0.1416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BAD7-4185-BCBE-85641F87857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8"/>
        <c:axId val="1099973248"/>
        <c:axId val="1099974080"/>
      </c:barChart>
      <c:catAx>
        <c:axId val="1099973248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spPr>
          <a:ln>
            <a:solidFill>
              <a:srgbClr val="D9D9D9"/>
            </a:solidFill>
            <a:prstDash val="solid"/>
            <a:round/>
          </a:ln>
        </c:spPr>
        <c:txPr>
          <a:bodyPr rot="-1500000"/>
          <a:lstStyle/>
          <a:p>
            <a:pPr algn="ctr">
              <a:defRPr sz="700" baseline="0">
                <a:solidFill>
                  <a:srgbClr val="595959"/>
                </a:solidFill>
                <a:latin typeface="Montserrat"/>
                <a:ea typeface="Montserrat"/>
                <a:cs typeface="Montserrat"/>
              </a:defRPr>
            </a:pPr>
            <a:endParaRPr lang="en-US"/>
          </a:p>
        </c:txPr>
        <c:crossAx val="1099974080"/>
        <c:crosses val="autoZero"/>
        <c:auto val="1"/>
        <c:lblAlgn val="ctr"/>
        <c:lblOffset val="100"/>
        <c:noMultiLvlLbl val="0"/>
      </c:catAx>
      <c:valAx>
        <c:axId val="1099974080"/>
        <c:scaling>
          <c:orientation val="minMax"/>
        </c:scaling>
        <c:delete val="0"/>
        <c:axPos val="l"/>
        <c:numFmt formatCode="0%" sourceLinked="0"/>
        <c:majorTickMark val="out"/>
        <c:minorTickMark val="none"/>
        <c:tickLblPos val="nextTo"/>
        <c:spPr>
          <a:ln>
            <a:solidFill>
              <a:srgbClr val="E7E6E6"/>
            </a:solidFill>
            <a:prstDash val="solid"/>
            <a:round/>
          </a:ln>
        </c:spPr>
        <c:txPr>
          <a:bodyPr/>
          <a:lstStyle/>
          <a:p>
            <a:pPr algn="ctr">
              <a:defRPr sz="900" baseline="0">
                <a:solidFill>
                  <a:srgbClr val="595959"/>
                </a:solidFill>
                <a:latin typeface="Montserrat"/>
                <a:ea typeface="Montserrat"/>
                <a:cs typeface="Montserrat"/>
              </a:defRPr>
            </a:pPr>
            <a:endParaRPr lang="en-US"/>
          </a:p>
        </c:txPr>
        <c:crossAx val="1099973248"/>
        <c:crosses val="autoZero"/>
        <c:crossBetween val="between"/>
      </c:valAx>
      <c:spPr>
        <a:noFill/>
        <a:ln>
          <a:noFill/>
          <a:round/>
        </a:ln>
        <a:effectLst/>
      </c:spPr>
    </c:plotArea>
    <c:legend>
      <c:legendPos val="b"/>
      <c:layout>
        <c:manualLayout>
          <c:xMode val="edge"/>
          <c:yMode val="edge"/>
          <c:x val="5.0681491468499212E-3"/>
          <c:y val="0.90038322694149087"/>
          <c:w val="0.41754724409448812"/>
          <c:h val="9.9616699630498448E-2"/>
        </c:manualLayout>
      </c:layout>
      <c:overlay val="0"/>
      <c:spPr>
        <a:noFill/>
        <a:ln>
          <a:noFill/>
          <a:round/>
        </a:ln>
        <a:effectLst/>
      </c:spPr>
      <c:txPr>
        <a:bodyPr/>
        <a:lstStyle/>
        <a:p>
          <a:pPr>
            <a:defRPr sz="800" b="0" baseline="0">
              <a:solidFill>
                <a:srgbClr val="595959"/>
              </a:solidFill>
              <a:latin typeface="Montserrat"/>
              <a:ea typeface="Montserrat"/>
              <a:cs typeface="Montserrat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  <a:round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2795728120525421"/>
          <c:y val="9.0272246991608004E-2"/>
          <c:w val="0.85810532227926073"/>
          <c:h val="0.8194555060167839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Series1</c:v>
                </c:pt>
              </c:strCache>
            </c:strRef>
          </c:tx>
          <c:spPr>
            <a:solidFill>
              <a:srgbClr val="4FC042"/>
            </a:solidFill>
            <a:ln>
              <a:noFill/>
              <a:round/>
            </a:ln>
            <a:effectLst/>
          </c:spPr>
          <c:invertIfNegative val="1"/>
          <c:dLbls>
            <c:numFmt formatCode="\£0.00" sourceLinked="0"/>
            <c:spPr>
              <a:noFill/>
              <a:ln>
                <a:noFill/>
                <a:round/>
              </a:ln>
              <a:effectLst/>
            </c:spPr>
            <c:txPr>
              <a:bodyPr/>
              <a:lstStyle/>
              <a:p>
                <a:pPr>
                  <a:defRPr sz="900" b="0" baseline="0">
                    <a:solidFill>
                      <a:srgbClr val="404040"/>
                    </a:solidFill>
                    <a:latin typeface="Montserrat"/>
                    <a:ea typeface="Montserrat"/>
                    <a:cs typeface="Montserrat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>
                      <a:solidFill>
                        <a:srgbClr val="A6A6A6"/>
                      </a:solidFill>
                      <a:prstDash val="solid"/>
                      <a:round/>
                    </a:ln>
                  </c:spPr>
                </c15:leaderLines>
              </c:ext>
            </c:extLst>
          </c:dLbls>
          <c:cat>
            <c:strRef>
              <c:f>'Sheet1'!$A$2:$A$3</c:f>
              <c:strCache>
                <c:ptCount val="2"/>
                <c:pt idx="0">
                  <c:v>Bathurst Arms GL77BZ</c:v>
                </c:pt>
                <c:pt idx="1">
                  <c:v>Drillmans Arms Lim GL72JY</c:v>
                </c:pt>
              </c:strCache>
            </c:strRef>
          </c:cat>
          <c:val>
            <c:numRef>
              <c:f>'Sheet1'!$D$2:$D$5</c:f>
              <c:numCache>
                <c:formatCode>General</c:formatCode>
                <c:ptCount val="4"/>
                <c:pt idx="0">
                  <c:v>2</c:v>
                </c:pt>
                <c:pt idx="1">
                  <c:v>0.74419999999999997</c:v>
                </c:pt>
                <c:pt idx="2">
                  <c:v>0.45500000000000002</c:v>
                </c:pt>
                <c:pt idx="3">
                  <c:v>-0.98819999999999997</c:v>
                </c:pt>
              </c:numCache>
            </c:numRef>
          </c:val>
          <c:extLst>
            <c:ext xmlns:c14="http://schemas.microsoft.com/office/drawing/2007/8/2/chart" uri="{6F2FDCE9-48DA-4B69-8628-5D25D57E5C99}">
              <c14:invertSolidFillFmt>
                <c14:spPr xmlns:c14="http://schemas.microsoft.com/office/drawing/2007/8/2/chart">
                  <a:solidFill>
                    <a:srgbClr val="C04242"/>
                  </a:solidFill>
                  <a:ln>
                    <a:noFill/>
                    <a:round/>
                  </a:ln>
                  <a:effectLst/>
                </c14:spPr>
              </c14:invertSolidFillFmt>
            </c:ext>
            <c:ext xmlns:c16="http://schemas.microsoft.com/office/drawing/2014/chart" uri="{C3380CC4-5D6E-409C-BE32-E72D297353CC}">
              <c16:uniqueId val="{00000000-11DB-4AC2-AA6C-09995B79B4E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56335232"/>
        <c:axId val="156333984"/>
      </c:barChart>
      <c:catAx>
        <c:axId val="156335232"/>
        <c:scaling>
          <c:orientation val="minMax"/>
        </c:scaling>
        <c:delete val="1"/>
        <c:axPos val="b"/>
        <c:numFmt formatCode="General" sourceLinked="0"/>
        <c:majorTickMark val="none"/>
        <c:minorTickMark val="none"/>
        <c:tickLblPos val="nextTo"/>
        <c:crossAx val="156333984"/>
        <c:crosses val="autoZero"/>
        <c:auto val="1"/>
        <c:lblAlgn val="ctr"/>
        <c:lblOffset val="100"/>
        <c:noMultiLvlLbl val="0"/>
      </c:catAx>
      <c:valAx>
        <c:axId val="156333984"/>
        <c:scaling>
          <c:orientation val="minMax"/>
        </c:scaling>
        <c:delete val="0"/>
        <c:axPos val="l"/>
        <c:numFmt formatCode="\£0.00" sourceLinked="0"/>
        <c:majorTickMark val="out"/>
        <c:minorTickMark val="none"/>
        <c:tickLblPos val="nextTo"/>
        <c:spPr>
          <a:ln>
            <a:solidFill>
              <a:srgbClr val="E7E6E6"/>
            </a:solidFill>
            <a:prstDash val="solid"/>
            <a:round/>
          </a:ln>
        </c:spPr>
        <c:txPr>
          <a:bodyPr/>
          <a:lstStyle/>
          <a:p>
            <a:pPr algn="ctr">
              <a:defRPr sz="900" baseline="0">
                <a:solidFill>
                  <a:srgbClr val="595959"/>
                </a:solidFill>
                <a:latin typeface="Montserrat"/>
                <a:ea typeface="Montserrat"/>
                <a:cs typeface="Montserrat"/>
              </a:defRPr>
            </a:pPr>
            <a:endParaRPr lang="en-US"/>
          </a:p>
        </c:txPr>
        <c:crossAx val="156335232"/>
        <c:crosses val="autoZero"/>
        <c:crossBetween val="between"/>
      </c:valAx>
      <c:spPr>
        <a:noFill/>
        <a:ln>
          <a:noFill/>
          <a:round/>
        </a:ln>
        <a:effectLst/>
      </c:spPr>
    </c:plotArea>
    <c:plotVisOnly val="1"/>
    <c:dispBlanksAs val="gap"/>
    <c:showDLblsOverMax val="0"/>
  </c:chart>
  <c:spPr>
    <a:noFill/>
    <a:ln>
      <a:noFill/>
      <a:round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ln>
          <a:noFill/>
          <a:round/>
        </a:ln>
      </c:spPr>
      <c:txPr>
        <a:bodyPr/>
        <a:lstStyle/>
        <a:p>
          <a:pPr>
            <a:defRPr sz="1860" b="1" baseline="0"/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59983360"/>
        <c:axId val="57253888"/>
      </c:barChart>
      <c:catAx>
        <c:axId val="5998336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57253888"/>
        <c:crosses val="autoZero"/>
        <c:auto val="1"/>
        <c:lblAlgn val="ctr"/>
        <c:lblOffset val="100"/>
        <c:noMultiLvlLbl val="0"/>
      </c:catAx>
      <c:valAx>
        <c:axId val="57253888"/>
        <c:scaling>
          <c:orientation val="minMax"/>
        </c:scaling>
        <c:delete val="0"/>
        <c:axPos val="l"/>
        <c:majorGridlines/>
        <c:numFmt formatCode="General" sourceLinked="0"/>
        <c:majorTickMark val="out"/>
        <c:minorTickMark val="none"/>
        <c:tickLblPos val="nextTo"/>
        <c:crossAx val="59983360"/>
        <c:crosses val="autoZero"/>
        <c:crossBetween val="between"/>
      </c:valAx>
      <c:spPr>
        <a:solidFill>
          <a:srgbClr val="FFFFFF"/>
        </a:solidFill>
        <a:ln>
          <a:noFill/>
          <a:round/>
        </a:ln>
      </c:spPr>
    </c:plotArea>
    <c:legend>
      <c:legendPos val="r"/>
      <c:overlay val="0"/>
    </c:legend>
    <c:plotVisOnly val="1"/>
    <c:dispBlanksAs val="gap"/>
    <c:showDLblsOverMax val="0"/>
  </c:chart>
  <c:spPr>
    <a:solidFill>
      <a:srgbClr val="FFFFFF"/>
    </a:solidFill>
  </c:spPr>
  <c:externalData r:id="rId1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ln>
          <a:noFill/>
          <a:round/>
        </a:ln>
      </c:spPr>
      <c:txPr>
        <a:bodyPr/>
        <a:lstStyle/>
        <a:p>
          <a:pPr>
            <a:defRPr sz="1860" b="1" baseline="0"/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59983360"/>
        <c:axId val="57253888"/>
      </c:barChart>
      <c:catAx>
        <c:axId val="5998336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57253888"/>
        <c:crosses val="autoZero"/>
        <c:auto val="1"/>
        <c:lblAlgn val="ctr"/>
        <c:lblOffset val="100"/>
        <c:noMultiLvlLbl val="0"/>
      </c:catAx>
      <c:valAx>
        <c:axId val="57253888"/>
        <c:scaling>
          <c:orientation val="minMax"/>
        </c:scaling>
        <c:delete val="0"/>
        <c:axPos val="l"/>
        <c:majorGridlines/>
        <c:numFmt formatCode="General" sourceLinked="0"/>
        <c:majorTickMark val="out"/>
        <c:minorTickMark val="none"/>
        <c:tickLblPos val="nextTo"/>
        <c:crossAx val="59983360"/>
        <c:crosses val="autoZero"/>
        <c:crossBetween val="between"/>
      </c:valAx>
      <c:spPr>
        <a:solidFill>
          <a:srgbClr val="FFFFFF"/>
        </a:solidFill>
        <a:ln>
          <a:noFill/>
          <a:round/>
        </a:ln>
      </c:spPr>
    </c:plotArea>
    <c:legend>
      <c:legendPos val="r"/>
      <c:overlay val="0"/>
    </c:legend>
    <c:plotVisOnly val="1"/>
    <c:dispBlanksAs val="gap"/>
    <c:showDLblsOverMax val="0"/>
  </c:chart>
  <c:spPr>
    <a:solidFill>
      <a:srgbClr val="FFFFFF"/>
    </a:solidFill>
  </c:spPr>
  <c:externalData r:id="rId1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3058824550553441"/>
          <c:y val="4.2361057701551658E-2"/>
          <c:w val="0.8554743443406283"/>
          <c:h val="0.6580297400449922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02/11/2022 - 25/10/2023</c:v>
                </c:pt>
              </c:strCache>
            </c:strRef>
          </c:tx>
          <c:spPr>
            <a:solidFill>
              <a:srgbClr val="142561"/>
            </a:solidFill>
            <a:ln>
              <a:noFill/>
              <a:round/>
            </a:ln>
            <a:effectLst/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1-53BD-4DF5-940F-B882B2CD413A}"/>
              </c:ext>
            </c:extLst>
          </c:dPt>
          <c:cat>
            <c:strRef>
              <c:f>'Sheet1'!$A$2:$A$6</c:f>
              <c:strCache>
                <c:ptCount val="5"/>
                <c:pt idx="0">
                  <c:v>Drillmans Arms Lim GL72JY</c:v>
                </c:pt>
                <c:pt idx="1">
                  <c:v>Bathurst Arms GL77BZ</c:v>
                </c:pt>
                <c:pt idx="2">
                  <c:v>North Cerney M GL77DT</c:v>
                </c:pt>
                <c:pt idx="3">
                  <c:v>Chedworth Vill GL544NE</c:v>
                </c:pt>
                <c:pt idx="4">
                  <c:v>Plough Inn GL72LB</c:v>
                </c:pt>
              </c:strCache>
            </c:strRef>
          </c:cat>
          <c:val>
            <c:numRef>
              <c:f>'Sheet1'!$B$2:$B$6</c:f>
              <c:numCache>
                <c:formatCode>General</c:formatCode>
                <c:ptCount val="5"/>
                <c:pt idx="0">
                  <c:v>1.6199999999999999E-2</c:v>
                </c:pt>
                <c:pt idx="1">
                  <c:v>0.43659999999999999</c:v>
                </c:pt>
                <c:pt idx="2">
                  <c:v>0</c:v>
                </c:pt>
                <c:pt idx="3">
                  <c:v>1.0999999999999999E-2</c:v>
                </c:pt>
                <c:pt idx="4">
                  <c:v>0.53590000000000004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53BD-4DF5-940F-B882B2CD413A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08/11/2023 - 30/10/2024</c:v>
                </c:pt>
              </c:strCache>
            </c:strRef>
          </c:tx>
          <c:spPr>
            <a:solidFill>
              <a:srgbClr val="2EADE4"/>
            </a:solidFill>
            <a:ln>
              <a:noFill/>
              <a:round/>
            </a:ln>
            <a:effectLst/>
          </c:spPr>
          <c:invertIfNegative val="0"/>
          <c:dLbls>
            <c:numFmt formatCode="0%" sourceLinked="0"/>
            <c:spPr>
              <a:noFill/>
              <a:ln>
                <a:noFill/>
                <a:round/>
              </a:ln>
              <a:effectLst/>
            </c:spPr>
            <c:txPr>
              <a:bodyPr/>
              <a:lstStyle/>
              <a:p>
                <a:pPr>
                  <a:defRPr sz="900" b="0" baseline="0">
                    <a:solidFill>
                      <a:srgbClr val="404040"/>
                    </a:solidFill>
                    <a:latin typeface="Montserrat"/>
                    <a:ea typeface="Montserrat"/>
                    <a:cs typeface="Montserrat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>
                      <a:solidFill>
                        <a:srgbClr val="A6A6A6"/>
                      </a:solidFill>
                      <a:prstDash val="solid"/>
                      <a:round/>
                    </a:ln>
                  </c:spPr>
                </c15:leaderLines>
              </c:ext>
            </c:extLst>
          </c:dLbls>
          <c:cat>
            <c:strRef>
              <c:f>'Sheet1'!$A$2:$A$6</c:f>
              <c:strCache>
                <c:ptCount val="5"/>
                <c:pt idx="0">
                  <c:v>Drillmans Arms Lim GL72JY</c:v>
                </c:pt>
                <c:pt idx="1">
                  <c:v>Bathurst Arms GL77BZ</c:v>
                </c:pt>
                <c:pt idx="2">
                  <c:v>North Cerney M GL77DT</c:v>
                </c:pt>
                <c:pt idx="3">
                  <c:v>Chedworth Vill GL544NE</c:v>
                </c:pt>
                <c:pt idx="4">
                  <c:v>Plough Inn GL72LB</c:v>
                </c:pt>
              </c:strCache>
            </c:strRef>
          </c:cat>
          <c:val>
            <c:numRef>
              <c:f>'Sheet1'!$C$2:$C$6</c:f>
              <c:numCache>
                <c:formatCode>General</c:formatCode>
                <c:ptCount val="5"/>
                <c:pt idx="0">
                  <c:v>0.14580000000000001</c:v>
                </c:pt>
                <c:pt idx="1">
                  <c:v>0.44440000000000002</c:v>
                </c:pt>
                <c:pt idx="2">
                  <c:v>8.9999999999999998E-4</c:v>
                </c:pt>
                <c:pt idx="3">
                  <c:v>1.14E-2</c:v>
                </c:pt>
                <c:pt idx="4">
                  <c:v>0.39729999999999999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53BD-4DF5-940F-B882B2CD413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8"/>
        <c:axId val="1099973248"/>
        <c:axId val="1099974080"/>
      </c:barChart>
      <c:catAx>
        <c:axId val="1099973248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spPr>
          <a:ln>
            <a:solidFill>
              <a:srgbClr val="D9D9D9"/>
            </a:solidFill>
            <a:prstDash val="solid"/>
            <a:round/>
          </a:ln>
        </c:spPr>
        <c:txPr>
          <a:bodyPr rot="-1500000"/>
          <a:lstStyle/>
          <a:p>
            <a:pPr algn="ctr">
              <a:defRPr sz="700" baseline="0">
                <a:solidFill>
                  <a:srgbClr val="595959"/>
                </a:solidFill>
                <a:latin typeface="Montserrat"/>
                <a:ea typeface="Montserrat"/>
                <a:cs typeface="Montserrat"/>
              </a:defRPr>
            </a:pPr>
            <a:endParaRPr lang="en-US"/>
          </a:p>
        </c:txPr>
        <c:crossAx val="1099974080"/>
        <c:crosses val="autoZero"/>
        <c:auto val="1"/>
        <c:lblAlgn val="ctr"/>
        <c:lblOffset val="100"/>
        <c:noMultiLvlLbl val="0"/>
      </c:catAx>
      <c:valAx>
        <c:axId val="1099974080"/>
        <c:scaling>
          <c:orientation val="minMax"/>
        </c:scaling>
        <c:delete val="0"/>
        <c:axPos val="l"/>
        <c:numFmt formatCode="0%" sourceLinked="0"/>
        <c:majorTickMark val="out"/>
        <c:minorTickMark val="none"/>
        <c:tickLblPos val="nextTo"/>
        <c:spPr>
          <a:ln>
            <a:solidFill>
              <a:srgbClr val="E7E6E6"/>
            </a:solidFill>
            <a:prstDash val="solid"/>
            <a:round/>
          </a:ln>
        </c:spPr>
        <c:txPr>
          <a:bodyPr/>
          <a:lstStyle/>
          <a:p>
            <a:pPr algn="ctr">
              <a:defRPr sz="900" baseline="0">
                <a:solidFill>
                  <a:srgbClr val="595959"/>
                </a:solidFill>
                <a:latin typeface="Montserrat"/>
                <a:ea typeface="Montserrat"/>
                <a:cs typeface="Montserrat"/>
              </a:defRPr>
            </a:pPr>
            <a:endParaRPr lang="en-US"/>
          </a:p>
        </c:txPr>
        <c:crossAx val="1099973248"/>
        <c:crosses val="autoZero"/>
        <c:crossBetween val="between"/>
      </c:valAx>
      <c:spPr>
        <a:noFill/>
        <a:ln>
          <a:noFill/>
          <a:round/>
        </a:ln>
        <a:effectLst/>
      </c:spPr>
    </c:plotArea>
    <c:legend>
      <c:legendPos val="b"/>
      <c:layout>
        <c:manualLayout>
          <c:xMode val="edge"/>
          <c:yMode val="edge"/>
          <c:x val="5.0681491468499212E-3"/>
          <c:y val="0.90038322694149087"/>
          <c:w val="0.41754724409448812"/>
          <c:h val="9.9616699630498448E-2"/>
        </c:manualLayout>
      </c:layout>
      <c:overlay val="0"/>
      <c:spPr>
        <a:noFill/>
        <a:ln>
          <a:noFill/>
          <a:round/>
        </a:ln>
        <a:effectLst/>
      </c:spPr>
      <c:txPr>
        <a:bodyPr/>
        <a:lstStyle/>
        <a:p>
          <a:pPr>
            <a:defRPr sz="800" b="0" baseline="0">
              <a:solidFill>
                <a:srgbClr val="595959"/>
              </a:solidFill>
              <a:latin typeface="Montserrat"/>
              <a:ea typeface="Montserrat"/>
              <a:cs typeface="Montserrat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  <a:round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2795728120525421"/>
          <c:y val="9.0272246991608004E-2"/>
          <c:w val="0.85810532227926073"/>
          <c:h val="0.8194555060167839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Series1</c:v>
                </c:pt>
              </c:strCache>
            </c:strRef>
          </c:tx>
          <c:spPr>
            <a:solidFill>
              <a:srgbClr val="4FC042"/>
            </a:solidFill>
            <a:ln>
              <a:noFill/>
              <a:round/>
            </a:ln>
            <a:effectLst/>
          </c:spPr>
          <c:invertIfNegative val="1"/>
          <c:dLbls>
            <c:numFmt formatCode="0%" sourceLinked="0"/>
            <c:spPr>
              <a:noFill/>
              <a:ln>
                <a:noFill/>
                <a:round/>
              </a:ln>
              <a:effectLst/>
            </c:spPr>
            <c:txPr>
              <a:bodyPr/>
              <a:lstStyle/>
              <a:p>
                <a:pPr>
                  <a:defRPr sz="900" b="0" baseline="0">
                    <a:solidFill>
                      <a:srgbClr val="404040"/>
                    </a:solidFill>
                    <a:latin typeface="Montserrat"/>
                    <a:ea typeface="Montserrat"/>
                    <a:cs typeface="Montserrat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>
                      <a:solidFill>
                        <a:srgbClr val="A6A6A6"/>
                      </a:solidFill>
                      <a:prstDash val="solid"/>
                      <a:round/>
                    </a:ln>
                  </c:spPr>
                </c15:leaderLines>
              </c:ext>
            </c:extLst>
          </c:dLbls>
          <c:cat>
            <c:strRef>
              <c:f>'Sheet1'!$A$2:$A$3</c:f>
              <c:strCache>
                <c:ptCount val="2"/>
                <c:pt idx="0">
                  <c:v>Drillmans Arms Lim GL72JY</c:v>
                </c:pt>
                <c:pt idx="1">
                  <c:v>Bathurst Arms GL77BZ</c:v>
                </c:pt>
              </c:strCache>
            </c:strRef>
          </c:cat>
          <c:val>
            <c:numRef>
              <c:f>'Sheet1'!$D$2:$D$6</c:f>
              <c:numCache>
                <c:formatCode>General</c:formatCode>
                <c:ptCount val="5"/>
                <c:pt idx="0">
                  <c:v>0.12959999999999999</c:v>
                </c:pt>
                <c:pt idx="1">
                  <c:v>7.7999999999999996E-3</c:v>
                </c:pt>
                <c:pt idx="2">
                  <c:v>8.9999999999999998E-4</c:v>
                </c:pt>
                <c:pt idx="3">
                  <c:v>4.0000000000000002E-4</c:v>
                </c:pt>
                <c:pt idx="4">
                  <c:v>-0.1386</c:v>
                </c:pt>
              </c:numCache>
            </c:numRef>
          </c:val>
          <c:extLst>
            <c:ext xmlns:c14="http://schemas.microsoft.com/office/drawing/2007/8/2/chart" uri="{6F2FDCE9-48DA-4B69-8628-5D25D57E5C99}">
              <c14:invertSolidFillFmt>
                <c14:spPr xmlns:c14="http://schemas.microsoft.com/office/drawing/2007/8/2/chart">
                  <a:solidFill>
                    <a:srgbClr val="C04242"/>
                  </a:solidFill>
                  <a:ln>
                    <a:noFill/>
                    <a:round/>
                  </a:ln>
                  <a:effectLst/>
                </c14:spPr>
              </c14:invertSolidFillFmt>
            </c:ext>
            <c:ext xmlns:c16="http://schemas.microsoft.com/office/drawing/2014/chart" uri="{C3380CC4-5D6E-409C-BE32-E72D297353CC}">
              <c16:uniqueId val="{00000000-32E8-4D7C-98A0-D42E497A77C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56335232"/>
        <c:axId val="156333984"/>
      </c:barChart>
      <c:catAx>
        <c:axId val="156335232"/>
        <c:scaling>
          <c:orientation val="minMax"/>
        </c:scaling>
        <c:delete val="1"/>
        <c:axPos val="b"/>
        <c:numFmt formatCode="General" sourceLinked="0"/>
        <c:majorTickMark val="none"/>
        <c:minorTickMark val="none"/>
        <c:tickLblPos val="nextTo"/>
        <c:crossAx val="156333984"/>
        <c:crosses val="autoZero"/>
        <c:auto val="1"/>
        <c:lblAlgn val="ctr"/>
        <c:lblOffset val="100"/>
        <c:noMultiLvlLbl val="0"/>
      </c:catAx>
      <c:valAx>
        <c:axId val="156333984"/>
        <c:scaling>
          <c:orientation val="minMax"/>
        </c:scaling>
        <c:delete val="0"/>
        <c:axPos val="l"/>
        <c:numFmt formatCode="0%" sourceLinked="0"/>
        <c:majorTickMark val="out"/>
        <c:minorTickMark val="none"/>
        <c:tickLblPos val="nextTo"/>
        <c:spPr>
          <a:ln>
            <a:solidFill>
              <a:srgbClr val="E7E6E6"/>
            </a:solidFill>
            <a:prstDash val="solid"/>
            <a:round/>
          </a:ln>
        </c:spPr>
        <c:txPr>
          <a:bodyPr/>
          <a:lstStyle/>
          <a:p>
            <a:pPr algn="ctr">
              <a:defRPr sz="900" baseline="0">
                <a:solidFill>
                  <a:srgbClr val="595959"/>
                </a:solidFill>
                <a:latin typeface="Montserrat"/>
                <a:ea typeface="Montserrat"/>
                <a:cs typeface="Montserrat"/>
              </a:defRPr>
            </a:pPr>
            <a:endParaRPr lang="en-US"/>
          </a:p>
        </c:txPr>
        <c:crossAx val="156335232"/>
        <c:crosses val="autoZero"/>
        <c:crossBetween val="between"/>
      </c:valAx>
      <c:spPr>
        <a:noFill/>
        <a:ln>
          <a:noFill/>
          <a:round/>
        </a:ln>
        <a:effectLst/>
      </c:spPr>
    </c:plotArea>
    <c:plotVisOnly val="1"/>
    <c:dispBlanksAs val="gap"/>
    <c:showDLblsOverMax val="0"/>
  </c:chart>
  <c:spPr>
    <a:noFill/>
    <a:ln>
      <a:noFill/>
      <a:round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ln>
          <a:noFill/>
          <a:round/>
        </a:ln>
      </c:spPr>
      <c:txPr>
        <a:bodyPr/>
        <a:lstStyle/>
        <a:p>
          <a:pPr>
            <a:defRPr sz="1860" b="1" baseline="0"/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59983360"/>
        <c:axId val="57253888"/>
      </c:barChart>
      <c:catAx>
        <c:axId val="5998336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57253888"/>
        <c:crosses val="autoZero"/>
        <c:auto val="1"/>
        <c:lblAlgn val="ctr"/>
        <c:lblOffset val="100"/>
        <c:noMultiLvlLbl val="0"/>
      </c:catAx>
      <c:valAx>
        <c:axId val="57253888"/>
        <c:scaling>
          <c:orientation val="minMax"/>
        </c:scaling>
        <c:delete val="0"/>
        <c:axPos val="l"/>
        <c:majorGridlines/>
        <c:numFmt formatCode="General" sourceLinked="0"/>
        <c:majorTickMark val="out"/>
        <c:minorTickMark val="none"/>
        <c:tickLblPos val="nextTo"/>
        <c:crossAx val="59983360"/>
        <c:crosses val="autoZero"/>
        <c:crossBetween val="between"/>
      </c:valAx>
      <c:spPr>
        <a:solidFill>
          <a:srgbClr val="FFFFFF"/>
        </a:solidFill>
        <a:ln>
          <a:noFill/>
          <a:round/>
        </a:ln>
      </c:spPr>
    </c:plotArea>
    <c:legend>
      <c:legendPos val="r"/>
      <c:overlay val="0"/>
    </c:legend>
    <c:plotVisOnly val="1"/>
    <c:dispBlanksAs val="gap"/>
    <c:showDLblsOverMax val="0"/>
  </c:chart>
  <c:spPr>
    <a:solidFill>
      <a:srgbClr val="FFFFFF"/>
    </a:solidFill>
  </c:spPr>
  <c:externalData r:id="rId1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ln>
          <a:noFill/>
          <a:round/>
        </a:ln>
      </c:spPr>
      <c:txPr>
        <a:bodyPr/>
        <a:lstStyle/>
        <a:p>
          <a:pPr>
            <a:defRPr sz="1860" b="1" baseline="0"/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59983360"/>
        <c:axId val="57253888"/>
      </c:barChart>
      <c:catAx>
        <c:axId val="5998336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57253888"/>
        <c:crosses val="autoZero"/>
        <c:auto val="1"/>
        <c:lblAlgn val="ctr"/>
        <c:lblOffset val="100"/>
        <c:noMultiLvlLbl val="0"/>
      </c:catAx>
      <c:valAx>
        <c:axId val="57253888"/>
        <c:scaling>
          <c:orientation val="minMax"/>
        </c:scaling>
        <c:delete val="0"/>
        <c:axPos val="l"/>
        <c:majorGridlines/>
        <c:numFmt formatCode="General" sourceLinked="0"/>
        <c:majorTickMark val="out"/>
        <c:minorTickMark val="none"/>
        <c:tickLblPos val="nextTo"/>
        <c:crossAx val="59983360"/>
        <c:crosses val="autoZero"/>
        <c:crossBetween val="between"/>
      </c:valAx>
      <c:spPr>
        <a:solidFill>
          <a:srgbClr val="FFFFFF"/>
        </a:solidFill>
        <a:ln>
          <a:noFill/>
          <a:round/>
        </a:ln>
      </c:spPr>
    </c:plotArea>
    <c:legend>
      <c:legendPos val="r"/>
      <c:overlay val="0"/>
    </c:legend>
    <c:plotVisOnly val="1"/>
    <c:dispBlanksAs val="gap"/>
    <c:showDLblsOverMax val="0"/>
  </c:chart>
  <c:spPr>
    <a:solidFill>
      <a:srgbClr val="FFFFFF"/>
    </a:solidFill>
  </c:spPr>
  <c:externalData r:id="rId1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3058824550553441"/>
          <c:y val="4.2361057701551658E-2"/>
          <c:w val="0.8554743443406283"/>
          <c:h val="0.6580297400449922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Competitor</c:v>
                </c:pt>
              </c:strCache>
            </c:strRef>
          </c:tx>
          <c:spPr>
            <a:solidFill>
              <a:srgbClr val="142561"/>
            </a:solidFill>
            <a:ln>
              <a:noFill/>
              <a:round/>
            </a:ln>
            <a:effectLst/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1-E297-45AC-B556-EC24BDC3BA67}"/>
              </c:ext>
            </c:extLst>
          </c:dPt>
          <c:cat>
            <c:strRef>
              <c:f>'Sheet1'!$A$2:$A$8</c:f>
              <c:strCache>
                <c:ptCount val="7"/>
                <c:pt idx="0">
                  <c:v>18 to 24</c:v>
                </c:pt>
                <c:pt idx="1">
                  <c:v>25 to 34</c:v>
                </c:pt>
                <c:pt idx="2">
                  <c:v>35 to 44</c:v>
                </c:pt>
                <c:pt idx="3">
                  <c:v>45 to 54</c:v>
                </c:pt>
                <c:pt idx="4">
                  <c:v>55 to 64</c:v>
                </c:pt>
                <c:pt idx="5">
                  <c:v>65 to 74</c:v>
                </c:pt>
                <c:pt idx="6">
                  <c:v>75</c:v>
                </c:pt>
              </c:strCache>
            </c:strRef>
          </c:cat>
          <c:val>
            <c:numRef>
              <c:f>'Sheet1'!$B$2:$B$8</c:f>
              <c:numCache>
                <c:formatCode>General</c:formatCode>
                <c:ptCount val="7"/>
                <c:pt idx="0">
                  <c:v>1.61E-2</c:v>
                </c:pt>
                <c:pt idx="1">
                  <c:v>0.1255</c:v>
                </c:pt>
                <c:pt idx="2">
                  <c:v>0.15559999999999999</c:v>
                </c:pt>
                <c:pt idx="3">
                  <c:v>0.19850000000000001</c:v>
                </c:pt>
                <c:pt idx="4">
                  <c:v>0.27700000000000002</c:v>
                </c:pt>
                <c:pt idx="5">
                  <c:v>0.15509999999999999</c:v>
                </c:pt>
                <c:pt idx="6">
                  <c:v>7.1800000000000003E-2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E297-45AC-B556-EC24BDC3BA67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Bathurst Arms GL77BZ</c:v>
                </c:pt>
              </c:strCache>
            </c:strRef>
          </c:tx>
          <c:spPr>
            <a:solidFill>
              <a:srgbClr val="2EADE4"/>
            </a:solidFill>
            <a:ln>
              <a:noFill/>
              <a:round/>
            </a:ln>
            <a:effectLst/>
          </c:spPr>
          <c:invertIfNegative val="0"/>
          <c:dLbls>
            <c:numFmt formatCode="0%" sourceLinked="0"/>
            <c:spPr>
              <a:noFill/>
              <a:ln>
                <a:noFill/>
                <a:round/>
              </a:ln>
              <a:effectLst/>
            </c:spPr>
            <c:txPr>
              <a:bodyPr/>
              <a:lstStyle/>
              <a:p>
                <a:pPr>
                  <a:defRPr sz="900" b="0" baseline="0">
                    <a:solidFill>
                      <a:srgbClr val="404040"/>
                    </a:solidFill>
                    <a:latin typeface="Montserrat"/>
                    <a:ea typeface="Montserrat"/>
                    <a:cs typeface="Montserrat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>
                      <a:solidFill>
                        <a:srgbClr val="A6A6A6"/>
                      </a:solidFill>
                      <a:prstDash val="solid"/>
                      <a:round/>
                    </a:ln>
                  </c:spPr>
                </c15:leaderLines>
              </c:ext>
            </c:extLst>
          </c:dLbls>
          <c:cat>
            <c:strRef>
              <c:f>'Sheet1'!$A$2:$A$8</c:f>
              <c:strCache>
                <c:ptCount val="7"/>
                <c:pt idx="0">
                  <c:v>18 to 24</c:v>
                </c:pt>
                <c:pt idx="1">
                  <c:v>25 to 34</c:v>
                </c:pt>
                <c:pt idx="2">
                  <c:v>35 to 44</c:v>
                </c:pt>
                <c:pt idx="3">
                  <c:v>45 to 54</c:v>
                </c:pt>
                <c:pt idx="4">
                  <c:v>55 to 64</c:v>
                </c:pt>
                <c:pt idx="5">
                  <c:v>65 to 74</c:v>
                </c:pt>
                <c:pt idx="6">
                  <c:v>75</c:v>
                </c:pt>
              </c:strCache>
            </c:strRef>
          </c:cat>
          <c:val>
            <c:numRef>
              <c:f>'Sheet1'!$C$2:$C$8</c:f>
              <c:numCache>
                <c:formatCode>General</c:formatCode>
                <c:ptCount val="7"/>
                <c:pt idx="0">
                  <c:v>3.8E-3</c:v>
                </c:pt>
                <c:pt idx="1">
                  <c:v>0.14449999999999999</c:v>
                </c:pt>
                <c:pt idx="2">
                  <c:v>0.13969999999999999</c:v>
                </c:pt>
                <c:pt idx="3">
                  <c:v>0.17080000000000001</c:v>
                </c:pt>
                <c:pt idx="4">
                  <c:v>0.20799999999999999</c:v>
                </c:pt>
                <c:pt idx="5">
                  <c:v>0.14860000000000001</c:v>
                </c:pt>
                <c:pt idx="6">
                  <c:v>0.1842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E297-45AC-B556-EC24BDC3BA6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8"/>
        <c:axId val="1099973248"/>
        <c:axId val="1099974080"/>
      </c:barChart>
      <c:catAx>
        <c:axId val="1099973248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spPr>
          <a:ln>
            <a:solidFill>
              <a:srgbClr val="D9D9D9"/>
            </a:solidFill>
            <a:prstDash val="solid"/>
            <a:round/>
          </a:ln>
        </c:spPr>
        <c:txPr>
          <a:bodyPr rot="-1500000"/>
          <a:lstStyle/>
          <a:p>
            <a:pPr algn="ctr">
              <a:defRPr sz="700" baseline="0">
                <a:solidFill>
                  <a:srgbClr val="595959"/>
                </a:solidFill>
                <a:latin typeface="Montserrat"/>
                <a:ea typeface="Montserrat"/>
                <a:cs typeface="Montserrat"/>
              </a:defRPr>
            </a:pPr>
            <a:endParaRPr lang="en-US"/>
          </a:p>
        </c:txPr>
        <c:crossAx val="1099974080"/>
        <c:crosses val="autoZero"/>
        <c:auto val="1"/>
        <c:lblAlgn val="ctr"/>
        <c:lblOffset val="100"/>
        <c:noMultiLvlLbl val="0"/>
      </c:catAx>
      <c:valAx>
        <c:axId val="1099974080"/>
        <c:scaling>
          <c:orientation val="minMax"/>
        </c:scaling>
        <c:delete val="0"/>
        <c:axPos val="l"/>
        <c:numFmt formatCode="0%" sourceLinked="0"/>
        <c:majorTickMark val="out"/>
        <c:minorTickMark val="none"/>
        <c:tickLblPos val="nextTo"/>
        <c:spPr>
          <a:ln>
            <a:solidFill>
              <a:srgbClr val="E7E6E6"/>
            </a:solidFill>
            <a:prstDash val="solid"/>
            <a:round/>
          </a:ln>
        </c:spPr>
        <c:txPr>
          <a:bodyPr/>
          <a:lstStyle/>
          <a:p>
            <a:pPr algn="ctr">
              <a:defRPr sz="900" baseline="0">
                <a:solidFill>
                  <a:srgbClr val="595959"/>
                </a:solidFill>
                <a:latin typeface="Montserrat"/>
                <a:ea typeface="Montserrat"/>
                <a:cs typeface="Montserrat"/>
              </a:defRPr>
            </a:pPr>
            <a:endParaRPr lang="en-US"/>
          </a:p>
        </c:txPr>
        <c:crossAx val="1099973248"/>
        <c:crosses val="autoZero"/>
        <c:crossBetween val="between"/>
      </c:valAx>
      <c:spPr>
        <a:noFill/>
        <a:ln>
          <a:noFill/>
          <a:round/>
        </a:ln>
        <a:effectLst/>
      </c:spPr>
    </c:plotArea>
    <c:legend>
      <c:legendPos val="b"/>
      <c:layout>
        <c:manualLayout>
          <c:xMode val="edge"/>
          <c:yMode val="edge"/>
          <c:x val="5.0681491468499212E-3"/>
          <c:y val="0.90038322694149087"/>
          <c:w val="0.41754724409448812"/>
          <c:h val="9.9616699630498448E-2"/>
        </c:manualLayout>
      </c:layout>
      <c:overlay val="0"/>
      <c:spPr>
        <a:noFill/>
        <a:ln>
          <a:noFill/>
          <a:round/>
        </a:ln>
        <a:effectLst/>
      </c:spPr>
      <c:txPr>
        <a:bodyPr/>
        <a:lstStyle/>
        <a:p>
          <a:pPr>
            <a:defRPr sz="800" b="0" baseline="0">
              <a:solidFill>
                <a:srgbClr val="595959"/>
              </a:solidFill>
              <a:latin typeface="Montserrat"/>
              <a:ea typeface="Montserrat"/>
              <a:cs typeface="Montserrat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  <a:round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2795728120525421"/>
          <c:y val="9.0272246991608004E-2"/>
          <c:w val="0.85810532227926073"/>
          <c:h val="0.8194555060167839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Series1</c:v>
                </c:pt>
              </c:strCache>
            </c:strRef>
          </c:tx>
          <c:spPr>
            <a:solidFill>
              <a:srgbClr val="4FC042"/>
            </a:solidFill>
            <a:ln>
              <a:noFill/>
              <a:round/>
            </a:ln>
            <a:effectLst/>
          </c:spPr>
          <c:invertIfNegative val="1"/>
          <c:dLbls>
            <c:numFmt formatCode="0%" sourceLinked="0"/>
            <c:spPr>
              <a:noFill/>
              <a:ln>
                <a:noFill/>
                <a:round/>
              </a:ln>
              <a:effectLst/>
            </c:spPr>
            <c:txPr>
              <a:bodyPr/>
              <a:lstStyle/>
              <a:p>
                <a:pPr>
                  <a:defRPr sz="900" b="0" baseline="0">
                    <a:solidFill>
                      <a:srgbClr val="404040"/>
                    </a:solidFill>
                    <a:latin typeface="Montserrat"/>
                    <a:ea typeface="Montserrat"/>
                    <a:cs typeface="Montserrat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>
                      <a:solidFill>
                        <a:srgbClr val="A6A6A6"/>
                      </a:solidFill>
                      <a:prstDash val="solid"/>
                      <a:round/>
                    </a:ln>
                  </c:spPr>
                </c15:leaderLines>
              </c:ext>
            </c:extLst>
          </c:dLbls>
          <c:cat>
            <c:strRef>
              <c:f>'Sheet1'!$A$2:$A$3</c:f>
              <c:strCache>
                <c:ptCount val="2"/>
                <c:pt idx="0">
                  <c:v>18 to 24</c:v>
                </c:pt>
                <c:pt idx="1">
                  <c:v>25 to 34</c:v>
                </c:pt>
              </c:strCache>
            </c:strRef>
          </c:cat>
          <c:val>
            <c:numRef>
              <c:f>'Sheet1'!$D$2:$D$8</c:f>
              <c:numCache>
                <c:formatCode>General</c:formatCode>
                <c:ptCount val="7"/>
                <c:pt idx="0">
                  <c:v>-1.23E-2</c:v>
                </c:pt>
                <c:pt idx="1">
                  <c:v>1.9E-2</c:v>
                </c:pt>
                <c:pt idx="2">
                  <c:v>-1.5900000000000001E-2</c:v>
                </c:pt>
                <c:pt idx="3">
                  <c:v>-2.7699999999999999E-2</c:v>
                </c:pt>
                <c:pt idx="4">
                  <c:v>-6.9000000000000006E-2</c:v>
                </c:pt>
                <c:pt idx="5">
                  <c:v>-6.4999999999999997E-3</c:v>
                </c:pt>
                <c:pt idx="6">
                  <c:v>0.1124</c:v>
                </c:pt>
              </c:numCache>
            </c:numRef>
          </c:val>
          <c:extLst>
            <c:ext xmlns:c14="http://schemas.microsoft.com/office/drawing/2007/8/2/chart" uri="{6F2FDCE9-48DA-4B69-8628-5D25D57E5C99}">
              <c14:invertSolidFillFmt>
                <c14:spPr xmlns:c14="http://schemas.microsoft.com/office/drawing/2007/8/2/chart">
                  <a:solidFill>
                    <a:srgbClr val="C04242"/>
                  </a:solidFill>
                  <a:ln>
                    <a:noFill/>
                    <a:round/>
                  </a:ln>
                  <a:effectLst/>
                </c14:spPr>
              </c14:invertSolidFillFmt>
            </c:ext>
            <c:ext xmlns:c16="http://schemas.microsoft.com/office/drawing/2014/chart" uri="{C3380CC4-5D6E-409C-BE32-E72D297353CC}">
              <c16:uniqueId val="{00000000-2914-49C3-991D-2EC100BD641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56335232"/>
        <c:axId val="156333984"/>
      </c:barChart>
      <c:catAx>
        <c:axId val="156335232"/>
        <c:scaling>
          <c:orientation val="minMax"/>
        </c:scaling>
        <c:delete val="1"/>
        <c:axPos val="b"/>
        <c:numFmt formatCode="General" sourceLinked="0"/>
        <c:majorTickMark val="none"/>
        <c:minorTickMark val="none"/>
        <c:tickLblPos val="nextTo"/>
        <c:crossAx val="156333984"/>
        <c:crosses val="autoZero"/>
        <c:auto val="1"/>
        <c:lblAlgn val="ctr"/>
        <c:lblOffset val="100"/>
        <c:noMultiLvlLbl val="0"/>
      </c:catAx>
      <c:valAx>
        <c:axId val="156333984"/>
        <c:scaling>
          <c:orientation val="minMax"/>
        </c:scaling>
        <c:delete val="0"/>
        <c:axPos val="l"/>
        <c:numFmt formatCode="0%" sourceLinked="0"/>
        <c:majorTickMark val="out"/>
        <c:minorTickMark val="none"/>
        <c:tickLblPos val="nextTo"/>
        <c:spPr>
          <a:ln>
            <a:solidFill>
              <a:srgbClr val="E7E6E6"/>
            </a:solidFill>
            <a:prstDash val="solid"/>
            <a:round/>
          </a:ln>
        </c:spPr>
        <c:txPr>
          <a:bodyPr/>
          <a:lstStyle/>
          <a:p>
            <a:pPr algn="ctr">
              <a:defRPr sz="900" baseline="0">
                <a:solidFill>
                  <a:srgbClr val="595959"/>
                </a:solidFill>
                <a:latin typeface="Montserrat"/>
                <a:ea typeface="Montserrat"/>
                <a:cs typeface="Montserrat"/>
              </a:defRPr>
            </a:pPr>
            <a:endParaRPr lang="en-US"/>
          </a:p>
        </c:txPr>
        <c:crossAx val="156335232"/>
        <c:crosses val="autoZero"/>
        <c:crossBetween val="between"/>
      </c:valAx>
      <c:spPr>
        <a:noFill/>
        <a:ln>
          <a:noFill/>
          <a:round/>
        </a:ln>
        <a:effectLst/>
      </c:spPr>
    </c:plotArea>
    <c:plotVisOnly val="1"/>
    <c:dispBlanksAs val="gap"/>
    <c:showDLblsOverMax val="0"/>
  </c:chart>
  <c:spPr>
    <a:noFill/>
    <a:ln>
      <a:noFill/>
      <a:round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ln>
          <a:noFill/>
          <a:round/>
        </a:ln>
      </c:spPr>
      <c:txPr>
        <a:bodyPr/>
        <a:lstStyle/>
        <a:p>
          <a:pPr>
            <a:defRPr sz="1860" b="1" baseline="0"/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59983360"/>
        <c:axId val="57253888"/>
      </c:barChart>
      <c:catAx>
        <c:axId val="5998336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57253888"/>
        <c:crosses val="autoZero"/>
        <c:auto val="1"/>
        <c:lblAlgn val="ctr"/>
        <c:lblOffset val="100"/>
        <c:noMultiLvlLbl val="0"/>
      </c:catAx>
      <c:valAx>
        <c:axId val="57253888"/>
        <c:scaling>
          <c:orientation val="minMax"/>
        </c:scaling>
        <c:delete val="0"/>
        <c:axPos val="l"/>
        <c:majorGridlines/>
        <c:numFmt formatCode="General" sourceLinked="0"/>
        <c:majorTickMark val="out"/>
        <c:minorTickMark val="none"/>
        <c:tickLblPos val="nextTo"/>
        <c:crossAx val="59983360"/>
        <c:crosses val="autoZero"/>
        <c:crossBetween val="between"/>
      </c:valAx>
      <c:spPr>
        <a:solidFill>
          <a:srgbClr val="FFFFFF"/>
        </a:solidFill>
        <a:ln>
          <a:noFill/>
          <a:round/>
        </a:ln>
      </c:spPr>
    </c:plotArea>
    <c:legend>
      <c:legendPos val="r"/>
      <c:overlay val="0"/>
    </c:legend>
    <c:plotVisOnly val="1"/>
    <c:dispBlanksAs val="gap"/>
    <c:showDLblsOverMax val="0"/>
  </c:chart>
  <c:spPr>
    <a:solidFill>
      <a:srgbClr val="FFFFFF"/>
    </a:solidFill>
  </c:sp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2795728120525421"/>
          <c:y val="9.0272246991608004E-2"/>
          <c:w val="0.85810532227926073"/>
          <c:h val="0.8194555060167839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Series1</c:v>
                </c:pt>
              </c:strCache>
            </c:strRef>
          </c:tx>
          <c:spPr>
            <a:solidFill>
              <a:srgbClr val="4FC042"/>
            </a:solidFill>
            <a:ln>
              <a:noFill/>
              <a:round/>
            </a:ln>
            <a:effectLst/>
          </c:spPr>
          <c:invertIfNegative val="1"/>
          <c:dLbls>
            <c:numFmt formatCode="0%" sourceLinked="0"/>
            <c:spPr>
              <a:noFill/>
              <a:ln>
                <a:noFill/>
                <a:round/>
              </a:ln>
              <a:effectLst/>
            </c:spPr>
            <c:txPr>
              <a:bodyPr/>
              <a:lstStyle/>
              <a:p>
                <a:pPr>
                  <a:defRPr sz="900" b="0" baseline="0">
                    <a:solidFill>
                      <a:srgbClr val="404040"/>
                    </a:solidFill>
                    <a:latin typeface="Montserrat"/>
                    <a:ea typeface="Montserrat"/>
                    <a:cs typeface="Montserrat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>
                      <a:solidFill>
                        <a:srgbClr val="A6A6A6"/>
                      </a:solidFill>
                      <a:prstDash val="solid"/>
                      <a:round/>
                    </a:ln>
                  </c:spPr>
                </c15:leaderLines>
              </c:ext>
            </c:extLst>
          </c:dLbls>
          <c:cat>
            <c:strRef>
              <c:f>'Sheet1'!$A$2:$A$3</c:f>
              <c:strCache>
                <c:ptCount val="2"/>
                <c:pt idx="0">
                  <c:v>Mon</c:v>
                </c:pt>
                <c:pt idx="1">
                  <c:v>Tue</c:v>
                </c:pt>
              </c:strCache>
            </c:strRef>
          </c:cat>
          <c:val>
            <c:numRef>
              <c:f>'Sheet1'!$D$2:$D$8</c:f>
              <c:numCache>
                <c:formatCode>General</c:formatCode>
                <c:ptCount val="7"/>
                <c:pt idx="0">
                  <c:v>2.3800000000000002E-2</c:v>
                </c:pt>
                <c:pt idx="1">
                  <c:v>4.5900000000000003E-2</c:v>
                </c:pt>
                <c:pt idx="2">
                  <c:v>3.7199999999999997E-2</c:v>
                </c:pt>
                <c:pt idx="3">
                  <c:v>-6.1999999999999998E-3</c:v>
                </c:pt>
                <c:pt idx="4">
                  <c:v>1.46E-2</c:v>
                </c:pt>
                <c:pt idx="5">
                  <c:v>-5.0200000000000002E-2</c:v>
                </c:pt>
                <c:pt idx="6">
                  <c:v>-6.5199999999999994E-2</c:v>
                </c:pt>
              </c:numCache>
            </c:numRef>
          </c:val>
          <c:extLst>
            <c:ext xmlns:c14="http://schemas.microsoft.com/office/drawing/2007/8/2/chart" uri="{6F2FDCE9-48DA-4B69-8628-5D25D57E5C99}">
              <c14:invertSolidFillFmt>
                <c14:spPr xmlns:c14="http://schemas.microsoft.com/office/drawing/2007/8/2/chart">
                  <a:solidFill>
                    <a:srgbClr val="C04242"/>
                  </a:solidFill>
                  <a:ln>
                    <a:noFill/>
                    <a:round/>
                  </a:ln>
                  <a:effectLst/>
                </c14:spPr>
              </c14:invertSolidFillFmt>
            </c:ext>
            <c:ext xmlns:c16="http://schemas.microsoft.com/office/drawing/2014/chart" uri="{C3380CC4-5D6E-409C-BE32-E72D297353CC}">
              <c16:uniqueId val="{00000000-AA01-4C50-BB27-36DB82CB7CE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56335232"/>
        <c:axId val="156333984"/>
      </c:barChart>
      <c:catAx>
        <c:axId val="156335232"/>
        <c:scaling>
          <c:orientation val="minMax"/>
        </c:scaling>
        <c:delete val="1"/>
        <c:axPos val="b"/>
        <c:numFmt formatCode="General" sourceLinked="0"/>
        <c:majorTickMark val="none"/>
        <c:minorTickMark val="none"/>
        <c:tickLblPos val="nextTo"/>
        <c:crossAx val="156333984"/>
        <c:crosses val="autoZero"/>
        <c:auto val="1"/>
        <c:lblAlgn val="ctr"/>
        <c:lblOffset val="100"/>
        <c:noMultiLvlLbl val="0"/>
      </c:catAx>
      <c:valAx>
        <c:axId val="156333984"/>
        <c:scaling>
          <c:orientation val="minMax"/>
        </c:scaling>
        <c:delete val="0"/>
        <c:axPos val="l"/>
        <c:numFmt formatCode="0%" sourceLinked="0"/>
        <c:majorTickMark val="out"/>
        <c:minorTickMark val="none"/>
        <c:tickLblPos val="nextTo"/>
        <c:spPr>
          <a:ln>
            <a:solidFill>
              <a:srgbClr val="E7E6E6"/>
            </a:solidFill>
            <a:prstDash val="solid"/>
            <a:round/>
          </a:ln>
        </c:spPr>
        <c:txPr>
          <a:bodyPr/>
          <a:lstStyle/>
          <a:p>
            <a:pPr algn="ctr">
              <a:defRPr sz="900" baseline="0">
                <a:solidFill>
                  <a:srgbClr val="595959"/>
                </a:solidFill>
                <a:latin typeface="Montserrat"/>
                <a:ea typeface="Montserrat"/>
                <a:cs typeface="Montserrat"/>
              </a:defRPr>
            </a:pPr>
            <a:endParaRPr lang="en-US"/>
          </a:p>
        </c:txPr>
        <c:crossAx val="156335232"/>
        <c:crosses val="autoZero"/>
        <c:crossBetween val="between"/>
      </c:valAx>
      <c:spPr>
        <a:noFill/>
        <a:ln>
          <a:noFill/>
          <a:round/>
        </a:ln>
        <a:effectLst/>
      </c:spPr>
    </c:plotArea>
    <c:plotVisOnly val="1"/>
    <c:dispBlanksAs val="gap"/>
    <c:showDLblsOverMax val="0"/>
  </c:chart>
  <c:spPr>
    <a:noFill/>
    <a:ln>
      <a:noFill/>
      <a:round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ln>
          <a:noFill/>
          <a:round/>
        </a:ln>
      </c:spPr>
      <c:txPr>
        <a:bodyPr/>
        <a:lstStyle/>
        <a:p>
          <a:pPr>
            <a:defRPr sz="1860" b="1" baseline="0"/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59983360"/>
        <c:axId val="57253888"/>
      </c:barChart>
      <c:catAx>
        <c:axId val="5998336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57253888"/>
        <c:crosses val="autoZero"/>
        <c:auto val="1"/>
        <c:lblAlgn val="ctr"/>
        <c:lblOffset val="100"/>
        <c:noMultiLvlLbl val="0"/>
      </c:catAx>
      <c:valAx>
        <c:axId val="57253888"/>
        <c:scaling>
          <c:orientation val="minMax"/>
        </c:scaling>
        <c:delete val="0"/>
        <c:axPos val="l"/>
        <c:majorGridlines/>
        <c:numFmt formatCode="General" sourceLinked="0"/>
        <c:majorTickMark val="out"/>
        <c:minorTickMark val="none"/>
        <c:tickLblPos val="nextTo"/>
        <c:crossAx val="59983360"/>
        <c:crosses val="autoZero"/>
        <c:crossBetween val="between"/>
      </c:valAx>
      <c:spPr>
        <a:solidFill>
          <a:srgbClr val="FFFFFF"/>
        </a:solidFill>
        <a:ln>
          <a:noFill/>
          <a:round/>
        </a:ln>
      </c:spPr>
    </c:plotArea>
    <c:legend>
      <c:legendPos val="r"/>
      <c:overlay val="0"/>
    </c:legend>
    <c:plotVisOnly val="1"/>
    <c:dispBlanksAs val="gap"/>
    <c:showDLblsOverMax val="0"/>
  </c:chart>
  <c:spPr>
    <a:solidFill>
      <a:srgbClr val="FFFFFF"/>
    </a:solidFill>
  </c:spPr>
  <c:externalData r:id="rId1">
    <c:autoUpdate val="0"/>
  </c:externalData>
</c:chartSpace>
</file>

<file path=ppt/charts/chart2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3058824550553441"/>
          <c:y val="4.2361057701551658E-2"/>
          <c:w val="0.8554743443406283"/>
          <c:h val="0.6580297400449922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Competitor</c:v>
                </c:pt>
              </c:strCache>
            </c:strRef>
          </c:tx>
          <c:spPr>
            <a:solidFill>
              <a:srgbClr val="142561"/>
            </a:solidFill>
            <a:ln>
              <a:noFill/>
              <a:round/>
            </a:ln>
            <a:effectLst/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1-60EA-4005-91D4-6F30A5680AE8}"/>
              </c:ext>
            </c:extLst>
          </c:dPt>
          <c:cat>
            <c:strRef>
              <c:f>'Sheet1'!$A$2:$A$4</c:f>
              <c:strCache>
                <c:ptCount val="3"/>
                <c:pt idx="0">
                  <c:v>High Income</c:v>
                </c:pt>
                <c:pt idx="1">
                  <c:v>Medium Income</c:v>
                </c:pt>
                <c:pt idx="2">
                  <c:v>Low Income</c:v>
                </c:pt>
              </c:strCache>
            </c:strRef>
          </c:cat>
          <c:val>
            <c:numRef>
              <c:f>'Sheet1'!$B$2:$B$4</c:f>
              <c:numCache>
                <c:formatCode>General</c:formatCode>
                <c:ptCount val="3"/>
                <c:pt idx="0">
                  <c:v>0.49220000000000003</c:v>
                </c:pt>
                <c:pt idx="1">
                  <c:v>0.43469999999999998</c:v>
                </c:pt>
                <c:pt idx="2">
                  <c:v>7.2900000000000006E-2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60EA-4005-91D4-6F30A5680AE8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Bathurst Arms GL77BZ</c:v>
                </c:pt>
              </c:strCache>
            </c:strRef>
          </c:tx>
          <c:spPr>
            <a:solidFill>
              <a:srgbClr val="2EADE4"/>
            </a:solidFill>
            <a:ln>
              <a:noFill/>
              <a:round/>
            </a:ln>
            <a:effectLst/>
          </c:spPr>
          <c:invertIfNegative val="0"/>
          <c:dLbls>
            <c:numFmt formatCode="0%" sourceLinked="0"/>
            <c:spPr>
              <a:noFill/>
              <a:ln>
                <a:noFill/>
                <a:round/>
              </a:ln>
              <a:effectLst/>
            </c:spPr>
            <c:txPr>
              <a:bodyPr/>
              <a:lstStyle/>
              <a:p>
                <a:pPr>
                  <a:defRPr sz="900" b="0" baseline="0">
                    <a:solidFill>
                      <a:srgbClr val="404040"/>
                    </a:solidFill>
                    <a:latin typeface="Montserrat"/>
                    <a:ea typeface="Montserrat"/>
                    <a:cs typeface="Montserrat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>
                      <a:solidFill>
                        <a:srgbClr val="A6A6A6"/>
                      </a:solidFill>
                      <a:prstDash val="solid"/>
                      <a:round/>
                    </a:ln>
                  </c:spPr>
                </c15:leaderLines>
              </c:ext>
            </c:extLst>
          </c:dLbls>
          <c:cat>
            <c:strRef>
              <c:f>'Sheet1'!$A$2:$A$4</c:f>
              <c:strCache>
                <c:ptCount val="3"/>
                <c:pt idx="0">
                  <c:v>High Income</c:v>
                </c:pt>
                <c:pt idx="1">
                  <c:v>Medium Income</c:v>
                </c:pt>
                <c:pt idx="2">
                  <c:v>Low Income</c:v>
                </c:pt>
              </c:strCache>
            </c:strRef>
          </c:cat>
          <c:val>
            <c:numRef>
              <c:f>'Sheet1'!$C$2:$C$4</c:f>
              <c:numCache>
                <c:formatCode>General</c:formatCode>
                <c:ptCount val="3"/>
                <c:pt idx="0">
                  <c:v>0.47470000000000001</c:v>
                </c:pt>
                <c:pt idx="1">
                  <c:v>0.46379999999999999</c:v>
                </c:pt>
                <c:pt idx="2">
                  <c:v>6.1400000000000003E-2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60EA-4005-91D4-6F30A5680AE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8"/>
        <c:axId val="1099973248"/>
        <c:axId val="1099974080"/>
      </c:barChart>
      <c:catAx>
        <c:axId val="1099973248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spPr>
          <a:ln>
            <a:solidFill>
              <a:srgbClr val="D9D9D9"/>
            </a:solidFill>
            <a:prstDash val="solid"/>
            <a:round/>
          </a:ln>
        </c:spPr>
        <c:txPr>
          <a:bodyPr rot="-1500000"/>
          <a:lstStyle/>
          <a:p>
            <a:pPr algn="ctr">
              <a:defRPr sz="700" baseline="0">
                <a:solidFill>
                  <a:srgbClr val="595959"/>
                </a:solidFill>
                <a:latin typeface="Montserrat"/>
                <a:ea typeface="Montserrat"/>
                <a:cs typeface="Montserrat"/>
              </a:defRPr>
            </a:pPr>
            <a:endParaRPr lang="en-US"/>
          </a:p>
        </c:txPr>
        <c:crossAx val="1099974080"/>
        <c:crosses val="autoZero"/>
        <c:auto val="1"/>
        <c:lblAlgn val="ctr"/>
        <c:lblOffset val="100"/>
        <c:noMultiLvlLbl val="0"/>
      </c:catAx>
      <c:valAx>
        <c:axId val="1099974080"/>
        <c:scaling>
          <c:orientation val="minMax"/>
        </c:scaling>
        <c:delete val="0"/>
        <c:axPos val="l"/>
        <c:numFmt formatCode="0%" sourceLinked="0"/>
        <c:majorTickMark val="out"/>
        <c:minorTickMark val="none"/>
        <c:tickLblPos val="nextTo"/>
        <c:spPr>
          <a:ln>
            <a:solidFill>
              <a:srgbClr val="E7E6E6"/>
            </a:solidFill>
            <a:prstDash val="solid"/>
            <a:round/>
          </a:ln>
        </c:spPr>
        <c:txPr>
          <a:bodyPr/>
          <a:lstStyle/>
          <a:p>
            <a:pPr algn="ctr">
              <a:defRPr sz="900" baseline="0">
                <a:solidFill>
                  <a:srgbClr val="595959"/>
                </a:solidFill>
                <a:latin typeface="Montserrat"/>
                <a:ea typeface="Montserrat"/>
                <a:cs typeface="Montserrat"/>
              </a:defRPr>
            </a:pPr>
            <a:endParaRPr lang="en-US"/>
          </a:p>
        </c:txPr>
        <c:crossAx val="1099973248"/>
        <c:crosses val="autoZero"/>
        <c:crossBetween val="between"/>
      </c:valAx>
      <c:spPr>
        <a:noFill/>
        <a:ln>
          <a:noFill/>
          <a:round/>
        </a:ln>
        <a:effectLst/>
      </c:spPr>
    </c:plotArea>
    <c:legend>
      <c:legendPos val="b"/>
      <c:layout>
        <c:manualLayout>
          <c:xMode val="edge"/>
          <c:yMode val="edge"/>
          <c:x val="5.0681491468499212E-3"/>
          <c:y val="0.90038322694149087"/>
          <c:w val="0.41754724409448812"/>
          <c:h val="9.9616699630498448E-2"/>
        </c:manualLayout>
      </c:layout>
      <c:overlay val="0"/>
      <c:spPr>
        <a:noFill/>
        <a:ln>
          <a:noFill/>
          <a:round/>
        </a:ln>
        <a:effectLst/>
      </c:spPr>
      <c:txPr>
        <a:bodyPr/>
        <a:lstStyle/>
        <a:p>
          <a:pPr>
            <a:defRPr sz="800" b="0" baseline="0">
              <a:solidFill>
                <a:srgbClr val="595959"/>
              </a:solidFill>
              <a:latin typeface="Montserrat"/>
              <a:ea typeface="Montserrat"/>
              <a:cs typeface="Montserrat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  <a:round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2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2795728120525421"/>
          <c:y val="9.0272246991608004E-2"/>
          <c:w val="0.85810532227926073"/>
          <c:h val="0.8194555060167839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Series1</c:v>
                </c:pt>
              </c:strCache>
            </c:strRef>
          </c:tx>
          <c:spPr>
            <a:solidFill>
              <a:srgbClr val="4FC042"/>
            </a:solidFill>
            <a:ln>
              <a:noFill/>
              <a:round/>
            </a:ln>
            <a:effectLst/>
          </c:spPr>
          <c:invertIfNegative val="1"/>
          <c:dLbls>
            <c:numFmt formatCode="0%" sourceLinked="0"/>
            <c:spPr>
              <a:noFill/>
              <a:ln>
                <a:noFill/>
                <a:round/>
              </a:ln>
              <a:effectLst/>
            </c:spPr>
            <c:txPr>
              <a:bodyPr/>
              <a:lstStyle/>
              <a:p>
                <a:pPr>
                  <a:defRPr sz="900" b="0" baseline="0">
                    <a:solidFill>
                      <a:srgbClr val="404040"/>
                    </a:solidFill>
                    <a:latin typeface="Montserrat"/>
                    <a:ea typeface="Montserrat"/>
                    <a:cs typeface="Montserrat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>
                      <a:solidFill>
                        <a:srgbClr val="A6A6A6"/>
                      </a:solidFill>
                      <a:prstDash val="solid"/>
                      <a:round/>
                    </a:ln>
                  </c:spPr>
                </c15:leaderLines>
              </c:ext>
            </c:extLst>
          </c:dLbls>
          <c:cat>
            <c:strRef>
              <c:f>'Sheet1'!$A$2:$A$3</c:f>
              <c:strCache>
                <c:ptCount val="2"/>
                <c:pt idx="0">
                  <c:v>High Income</c:v>
                </c:pt>
                <c:pt idx="1">
                  <c:v>Medium Income</c:v>
                </c:pt>
              </c:strCache>
            </c:strRef>
          </c:cat>
          <c:val>
            <c:numRef>
              <c:f>'Sheet1'!$D$2:$D$4</c:f>
              <c:numCache>
                <c:formatCode>General</c:formatCode>
                <c:ptCount val="3"/>
                <c:pt idx="0">
                  <c:v>-1.7500000000000002E-2</c:v>
                </c:pt>
                <c:pt idx="1">
                  <c:v>2.9100000000000001E-2</c:v>
                </c:pt>
                <c:pt idx="2">
                  <c:v>-1.15E-2</c:v>
                </c:pt>
              </c:numCache>
            </c:numRef>
          </c:val>
          <c:extLst>
            <c:ext xmlns:c14="http://schemas.microsoft.com/office/drawing/2007/8/2/chart" uri="{6F2FDCE9-48DA-4B69-8628-5D25D57E5C99}">
              <c14:invertSolidFillFmt>
                <c14:spPr xmlns:c14="http://schemas.microsoft.com/office/drawing/2007/8/2/chart">
                  <a:solidFill>
                    <a:srgbClr val="C04242"/>
                  </a:solidFill>
                  <a:ln>
                    <a:noFill/>
                    <a:round/>
                  </a:ln>
                  <a:effectLst/>
                </c14:spPr>
              </c14:invertSolidFillFmt>
            </c:ext>
            <c:ext xmlns:c16="http://schemas.microsoft.com/office/drawing/2014/chart" uri="{C3380CC4-5D6E-409C-BE32-E72D297353CC}">
              <c16:uniqueId val="{00000000-822E-4D12-966C-991FADBB131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56335232"/>
        <c:axId val="156333984"/>
      </c:barChart>
      <c:catAx>
        <c:axId val="156335232"/>
        <c:scaling>
          <c:orientation val="minMax"/>
        </c:scaling>
        <c:delete val="1"/>
        <c:axPos val="b"/>
        <c:numFmt formatCode="General" sourceLinked="0"/>
        <c:majorTickMark val="none"/>
        <c:minorTickMark val="none"/>
        <c:tickLblPos val="nextTo"/>
        <c:crossAx val="156333984"/>
        <c:crosses val="autoZero"/>
        <c:auto val="1"/>
        <c:lblAlgn val="ctr"/>
        <c:lblOffset val="100"/>
        <c:noMultiLvlLbl val="0"/>
      </c:catAx>
      <c:valAx>
        <c:axId val="156333984"/>
        <c:scaling>
          <c:orientation val="minMax"/>
        </c:scaling>
        <c:delete val="0"/>
        <c:axPos val="l"/>
        <c:numFmt formatCode="0%" sourceLinked="0"/>
        <c:majorTickMark val="out"/>
        <c:minorTickMark val="none"/>
        <c:tickLblPos val="nextTo"/>
        <c:spPr>
          <a:ln>
            <a:solidFill>
              <a:srgbClr val="E7E6E6"/>
            </a:solidFill>
            <a:prstDash val="solid"/>
            <a:round/>
          </a:ln>
        </c:spPr>
        <c:txPr>
          <a:bodyPr/>
          <a:lstStyle/>
          <a:p>
            <a:pPr algn="ctr">
              <a:defRPr sz="900" baseline="0">
                <a:solidFill>
                  <a:srgbClr val="595959"/>
                </a:solidFill>
                <a:latin typeface="Montserrat"/>
                <a:ea typeface="Montserrat"/>
                <a:cs typeface="Montserrat"/>
              </a:defRPr>
            </a:pPr>
            <a:endParaRPr lang="en-US"/>
          </a:p>
        </c:txPr>
        <c:crossAx val="156335232"/>
        <c:crosses val="autoZero"/>
        <c:crossBetween val="between"/>
      </c:valAx>
      <c:spPr>
        <a:noFill/>
        <a:ln>
          <a:noFill/>
          <a:round/>
        </a:ln>
        <a:effectLst/>
      </c:spPr>
    </c:plotArea>
    <c:plotVisOnly val="1"/>
    <c:dispBlanksAs val="gap"/>
    <c:showDLblsOverMax val="0"/>
  </c:chart>
  <c:spPr>
    <a:noFill/>
    <a:ln>
      <a:noFill/>
      <a:round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2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ln>
          <a:noFill/>
          <a:round/>
        </a:ln>
      </c:spPr>
      <c:txPr>
        <a:bodyPr/>
        <a:lstStyle/>
        <a:p>
          <a:pPr>
            <a:defRPr sz="1860" b="1" baseline="0"/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59983360"/>
        <c:axId val="57253888"/>
      </c:barChart>
      <c:catAx>
        <c:axId val="5998336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57253888"/>
        <c:crosses val="autoZero"/>
        <c:auto val="1"/>
        <c:lblAlgn val="ctr"/>
        <c:lblOffset val="100"/>
        <c:noMultiLvlLbl val="0"/>
      </c:catAx>
      <c:valAx>
        <c:axId val="57253888"/>
        <c:scaling>
          <c:orientation val="minMax"/>
        </c:scaling>
        <c:delete val="0"/>
        <c:axPos val="l"/>
        <c:majorGridlines/>
        <c:numFmt formatCode="General" sourceLinked="0"/>
        <c:majorTickMark val="out"/>
        <c:minorTickMark val="none"/>
        <c:tickLblPos val="nextTo"/>
        <c:crossAx val="59983360"/>
        <c:crosses val="autoZero"/>
        <c:crossBetween val="between"/>
      </c:valAx>
      <c:spPr>
        <a:solidFill>
          <a:srgbClr val="FFFFFF"/>
        </a:solidFill>
        <a:ln>
          <a:noFill/>
          <a:round/>
        </a:ln>
      </c:spPr>
    </c:plotArea>
    <c:legend>
      <c:legendPos val="r"/>
      <c:overlay val="0"/>
    </c:legend>
    <c:plotVisOnly val="1"/>
    <c:dispBlanksAs val="gap"/>
    <c:showDLblsOverMax val="0"/>
  </c:chart>
  <c:spPr>
    <a:solidFill>
      <a:srgbClr val="FFFFFF"/>
    </a:solidFill>
  </c:spPr>
  <c:externalData r:id="rId1">
    <c:autoUpdate val="0"/>
  </c:externalData>
</c:chartSpace>
</file>

<file path=ppt/charts/chart2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ln>
          <a:noFill/>
          <a:round/>
        </a:ln>
      </c:spPr>
      <c:txPr>
        <a:bodyPr/>
        <a:lstStyle/>
        <a:p>
          <a:pPr>
            <a:defRPr sz="1860" b="1" baseline="0"/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59983360"/>
        <c:axId val="57253888"/>
      </c:barChart>
      <c:catAx>
        <c:axId val="5998336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57253888"/>
        <c:crosses val="autoZero"/>
        <c:auto val="1"/>
        <c:lblAlgn val="ctr"/>
        <c:lblOffset val="100"/>
        <c:noMultiLvlLbl val="0"/>
      </c:catAx>
      <c:valAx>
        <c:axId val="57253888"/>
        <c:scaling>
          <c:orientation val="minMax"/>
        </c:scaling>
        <c:delete val="0"/>
        <c:axPos val="l"/>
        <c:majorGridlines/>
        <c:numFmt formatCode="General" sourceLinked="0"/>
        <c:majorTickMark val="out"/>
        <c:minorTickMark val="none"/>
        <c:tickLblPos val="nextTo"/>
        <c:crossAx val="59983360"/>
        <c:crosses val="autoZero"/>
        <c:crossBetween val="between"/>
      </c:valAx>
      <c:spPr>
        <a:solidFill>
          <a:srgbClr val="FFFFFF"/>
        </a:solidFill>
        <a:ln>
          <a:noFill/>
          <a:round/>
        </a:ln>
      </c:spPr>
    </c:plotArea>
    <c:legend>
      <c:legendPos val="r"/>
      <c:overlay val="0"/>
    </c:legend>
    <c:plotVisOnly val="1"/>
    <c:dispBlanksAs val="gap"/>
    <c:showDLblsOverMax val="0"/>
  </c:chart>
  <c:spPr>
    <a:solidFill>
      <a:srgbClr val="FFFFFF"/>
    </a:solidFill>
  </c:spPr>
  <c:externalData r:id="rId1">
    <c:autoUpdate val="0"/>
  </c:externalData>
</c:chartSpace>
</file>

<file path=ppt/charts/chart2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3058824550553441"/>
          <c:y val="4.2361057701551658E-2"/>
          <c:w val="0.8554743443406283"/>
          <c:h val="0.6580297400449922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Competitor</c:v>
                </c:pt>
              </c:strCache>
            </c:strRef>
          </c:tx>
          <c:spPr>
            <a:solidFill>
              <a:srgbClr val="142561"/>
            </a:solidFill>
            <a:ln>
              <a:noFill/>
              <a:round/>
            </a:ln>
            <a:effectLst/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1-5868-4F97-8A65-AE8045C125C4}"/>
              </c:ext>
            </c:extLst>
          </c:dPt>
          <c:cat>
            <c:strRef>
              <c:f>'Sheet1'!$A$2:$A$3</c:f>
              <c:strCache>
                <c:ptCount val="2"/>
                <c:pt idx="0">
                  <c:v>Female</c:v>
                </c:pt>
                <c:pt idx="1">
                  <c:v>Male</c:v>
                </c:pt>
              </c:strCache>
            </c:strRef>
          </c:cat>
          <c:val>
            <c:numRef>
              <c:f>'Sheet1'!$B$2:$B$3</c:f>
              <c:numCache>
                <c:formatCode>General</c:formatCode>
                <c:ptCount val="2"/>
                <c:pt idx="0">
                  <c:v>0.34360000000000002</c:v>
                </c:pt>
                <c:pt idx="1">
                  <c:v>0.65629999999999999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5868-4F97-8A65-AE8045C125C4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Bathurst Arms GL77BZ</c:v>
                </c:pt>
              </c:strCache>
            </c:strRef>
          </c:tx>
          <c:spPr>
            <a:solidFill>
              <a:srgbClr val="2EADE4"/>
            </a:solidFill>
            <a:ln>
              <a:noFill/>
              <a:round/>
            </a:ln>
            <a:effectLst/>
          </c:spPr>
          <c:invertIfNegative val="0"/>
          <c:dLbls>
            <c:numFmt formatCode="0%" sourceLinked="0"/>
            <c:spPr>
              <a:noFill/>
              <a:ln>
                <a:noFill/>
                <a:round/>
              </a:ln>
              <a:effectLst/>
            </c:spPr>
            <c:txPr>
              <a:bodyPr/>
              <a:lstStyle/>
              <a:p>
                <a:pPr>
                  <a:defRPr sz="900" b="0" baseline="0">
                    <a:solidFill>
                      <a:srgbClr val="404040"/>
                    </a:solidFill>
                    <a:latin typeface="Montserrat"/>
                    <a:ea typeface="Montserrat"/>
                    <a:cs typeface="Montserrat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>
                      <a:solidFill>
                        <a:srgbClr val="A6A6A6"/>
                      </a:solidFill>
                      <a:prstDash val="solid"/>
                      <a:round/>
                    </a:ln>
                  </c:spPr>
                </c15:leaderLines>
              </c:ext>
            </c:extLst>
          </c:dLbls>
          <c:cat>
            <c:strRef>
              <c:f>'Sheet1'!$A$2:$A$3</c:f>
              <c:strCache>
                <c:ptCount val="2"/>
                <c:pt idx="0">
                  <c:v>Female</c:v>
                </c:pt>
                <c:pt idx="1">
                  <c:v>Male</c:v>
                </c:pt>
              </c:strCache>
            </c:strRef>
          </c:cat>
          <c:val>
            <c:numRef>
              <c:f>'Sheet1'!$C$2:$C$3</c:f>
              <c:numCache>
                <c:formatCode>General</c:formatCode>
                <c:ptCount val="2"/>
                <c:pt idx="0">
                  <c:v>0.31240000000000001</c:v>
                </c:pt>
                <c:pt idx="1">
                  <c:v>0.6875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5868-4F97-8A65-AE8045C125C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8"/>
        <c:axId val="1099973248"/>
        <c:axId val="1099974080"/>
      </c:barChart>
      <c:catAx>
        <c:axId val="1099973248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spPr>
          <a:ln>
            <a:solidFill>
              <a:srgbClr val="D9D9D9"/>
            </a:solidFill>
            <a:prstDash val="solid"/>
            <a:round/>
          </a:ln>
        </c:spPr>
        <c:txPr>
          <a:bodyPr rot="-1500000"/>
          <a:lstStyle/>
          <a:p>
            <a:pPr algn="ctr">
              <a:defRPr sz="700" baseline="0">
                <a:solidFill>
                  <a:srgbClr val="595959"/>
                </a:solidFill>
                <a:latin typeface="Montserrat"/>
                <a:ea typeface="Montserrat"/>
                <a:cs typeface="Montserrat"/>
              </a:defRPr>
            </a:pPr>
            <a:endParaRPr lang="en-US"/>
          </a:p>
        </c:txPr>
        <c:crossAx val="1099974080"/>
        <c:crosses val="autoZero"/>
        <c:auto val="1"/>
        <c:lblAlgn val="ctr"/>
        <c:lblOffset val="100"/>
        <c:noMultiLvlLbl val="0"/>
      </c:catAx>
      <c:valAx>
        <c:axId val="1099974080"/>
        <c:scaling>
          <c:orientation val="minMax"/>
        </c:scaling>
        <c:delete val="0"/>
        <c:axPos val="l"/>
        <c:numFmt formatCode="0%" sourceLinked="0"/>
        <c:majorTickMark val="out"/>
        <c:minorTickMark val="none"/>
        <c:tickLblPos val="nextTo"/>
        <c:spPr>
          <a:ln>
            <a:solidFill>
              <a:srgbClr val="E7E6E6"/>
            </a:solidFill>
            <a:prstDash val="solid"/>
            <a:round/>
          </a:ln>
        </c:spPr>
        <c:txPr>
          <a:bodyPr/>
          <a:lstStyle/>
          <a:p>
            <a:pPr algn="ctr">
              <a:defRPr sz="900" baseline="0">
                <a:solidFill>
                  <a:srgbClr val="595959"/>
                </a:solidFill>
                <a:latin typeface="Montserrat"/>
                <a:ea typeface="Montserrat"/>
                <a:cs typeface="Montserrat"/>
              </a:defRPr>
            </a:pPr>
            <a:endParaRPr lang="en-US"/>
          </a:p>
        </c:txPr>
        <c:crossAx val="1099973248"/>
        <c:crosses val="autoZero"/>
        <c:crossBetween val="between"/>
      </c:valAx>
      <c:spPr>
        <a:noFill/>
        <a:ln>
          <a:noFill/>
          <a:round/>
        </a:ln>
        <a:effectLst/>
      </c:spPr>
    </c:plotArea>
    <c:legend>
      <c:legendPos val="b"/>
      <c:layout>
        <c:manualLayout>
          <c:xMode val="edge"/>
          <c:yMode val="edge"/>
          <c:x val="5.0681491468499212E-3"/>
          <c:y val="0.90038322694149087"/>
          <c:w val="0.41754724409448812"/>
          <c:h val="9.9616699630498448E-2"/>
        </c:manualLayout>
      </c:layout>
      <c:overlay val="0"/>
      <c:spPr>
        <a:noFill/>
        <a:ln>
          <a:noFill/>
          <a:round/>
        </a:ln>
        <a:effectLst/>
      </c:spPr>
      <c:txPr>
        <a:bodyPr/>
        <a:lstStyle/>
        <a:p>
          <a:pPr>
            <a:defRPr sz="800" b="0" baseline="0">
              <a:solidFill>
                <a:srgbClr val="595959"/>
              </a:solidFill>
              <a:latin typeface="Montserrat"/>
              <a:ea typeface="Montserrat"/>
              <a:cs typeface="Montserrat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  <a:round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2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2795728120525421"/>
          <c:y val="9.0272246991608004E-2"/>
          <c:w val="0.85810532227926073"/>
          <c:h val="0.8194555060167839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Series1</c:v>
                </c:pt>
              </c:strCache>
            </c:strRef>
          </c:tx>
          <c:spPr>
            <a:solidFill>
              <a:srgbClr val="4FC042"/>
            </a:solidFill>
            <a:ln>
              <a:noFill/>
              <a:round/>
            </a:ln>
            <a:effectLst/>
          </c:spPr>
          <c:invertIfNegative val="1"/>
          <c:dLbls>
            <c:numFmt formatCode="0%" sourceLinked="0"/>
            <c:spPr>
              <a:noFill/>
              <a:ln>
                <a:noFill/>
                <a:round/>
              </a:ln>
              <a:effectLst/>
            </c:spPr>
            <c:txPr>
              <a:bodyPr/>
              <a:lstStyle/>
              <a:p>
                <a:pPr>
                  <a:defRPr sz="900" b="0" baseline="0">
                    <a:solidFill>
                      <a:srgbClr val="404040"/>
                    </a:solidFill>
                    <a:latin typeface="Montserrat"/>
                    <a:ea typeface="Montserrat"/>
                    <a:cs typeface="Montserrat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>
                      <a:solidFill>
                        <a:srgbClr val="A6A6A6"/>
                      </a:solidFill>
                      <a:prstDash val="solid"/>
                      <a:round/>
                    </a:ln>
                  </c:spPr>
                </c15:leaderLines>
              </c:ext>
            </c:extLst>
          </c:dLbls>
          <c:cat>
            <c:strRef>
              <c:f>'Sheet1'!$A$2:$A$3</c:f>
              <c:strCache>
                <c:ptCount val="2"/>
                <c:pt idx="0">
                  <c:v>Female</c:v>
                </c:pt>
                <c:pt idx="1">
                  <c:v>Male</c:v>
                </c:pt>
              </c:strCache>
            </c:strRef>
          </c:cat>
          <c:val>
            <c:numRef>
              <c:f>'Sheet1'!$D$2:$D$3</c:f>
              <c:numCache>
                <c:formatCode>General</c:formatCode>
                <c:ptCount val="2"/>
                <c:pt idx="0">
                  <c:v>-3.1199999999999999E-2</c:v>
                </c:pt>
                <c:pt idx="1">
                  <c:v>3.1199999999999999E-2</c:v>
                </c:pt>
              </c:numCache>
            </c:numRef>
          </c:val>
          <c:extLst>
            <c:ext xmlns:c14="http://schemas.microsoft.com/office/drawing/2007/8/2/chart" uri="{6F2FDCE9-48DA-4B69-8628-5D25D57E5C99}">
              <c14:invertSolidFillFmt>
                <c14:spPr xmlns:c14="http://schemas.microsoft.com/office/drawing/2007/8/2/chart">
                  <a:solidFill>
                    <a:srgbClr val="C04242"/>
                  </a:solidFill>
                  <a:ln>
                    <a:noFill/>
                    <a:round/>
                  </a:ln>
                  <a:effectLst/>
                </c14:spPr>
              </c14:invertSolidFillFmt>
            </c:ext>
            <c:ext xmlns:c16="http://schemas.microsoft.com/office/drawing/2014/chart" uri="{C3380CC4-5D6E-409C-BE32-E72D297353CC}">
              <c16:uniqueId val="{00000000-9BE2-401C-B1EA-BD33618F1A3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56335232"/>
        <c:axId val="156333984"/>
      </c:barChart>
      <c:catAx>
        <c:axId val="156335232"/>
        <c:scaling>
          <c:orientation val="minMax"/>
        </c:scaling>
        <c:delete val="1"/>
        <c:axPos val="b"/>
        <c:numFmt formatCode="General" sourceLinked="0"/>
        <c:majorTickMark val="none"/>
        <c:minorTickMark val="none"/>
        <c:tickLblPos val="nextTo"/>
        <c:crossAx val="156333984"/>
        <c:crosses val="autoZero"/>
        <c:auto val="1"/>
        <c:lblAlgn val="ctr"/>
        <c:lblOffset val="100"/>
        <c:noMultiLvlLbl val="0"/>
      </c:catAx>
      <c:valAx>
        <c:axId val="156333984"/>
        <c:scaling>
          <c:orientation val="minMax"/>
        </c:scaling>
        <c:delete val="0"/>
        <c:axPos val="l"/>
        <c:numFmt formatCode="0%" sourceLinked="0"/>
        <c:majorTickMark val="out"/>
        <c:minorTickMark val="none"/>
        <c:tickLblPos val="nextTo"/>
        <c:spPr>
          <a:ln>
            <a:solidFill>
              <a:srgbClr val="E7E6E6"/>
            </a:solidFill>
            <a:prstDash val="solid"/>
            <a:round/>
          </a:ln>
        </c:spPr>
        <c:txPr>
          <a:bodyPr/>
          <a:lstStyle/>
          <a:p>
            <a:pPr algn="ctr">
              <a:defRPr sz="900" baseline="0">
                <a:solidFill>
                  <a:srgbClr val="595959"/>
                </a:solidFill>
                <a:latin typeface="Montserrat"/>
                <a:ea typeface="Montserrat"/>
                <a:cs typeface="Montserrat"/>
              </a:defRPr>
            </a:pPr>
            <a:endParaRPr lang="en-US"/>
          </a:p>
        </c:txPr>
        <c:crossAx val="156335232"/>
        <c:crosses val="autoZero"/>
        <c:crossBetween val="between"/>
      </c:valAx>
      <c:spPr>
        <a:noFill/>
        <a:ln>
          <a:noFill/>
          <a:round/>
        </a:ln>
        <a:effectLst/>
      </c:spPr>
    </c:plotArea>
    <c:plotVisOnly val="1"/>
    <c:dispBlanksAs val="gap"/>
    <c:showDLblsOverMax val="0"/>
  </c:chart>
  <c:spPr>
    <a:noFill/>
    <a:ln>
      <a:noFill/>
      <a:round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2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ln>
          <a:noFill/>
          <a:round/>
        </a:ln>
      </c:spPr>
      <c:txPr>
        <a:bodyPr/>
        <a:lstStyle/>
        <a:p>
          <a:pPr>
            <a:defRPr sz="1860" b="1" baseline="0"/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59983360"/>
        <c:axId val="57253888"/>
      </c:barChart>
      <c:catAx>
        <c:axId val="5998336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57253888"/>
        <c:crosses val="autoZero"/>
        <c:auto val="1"/>
        <c:lblAlgn val="ctr"/>
        <c:lblOffset val="100"/>
        <c:noMultiLvlLbl val="0"/>
      </c:catAx>
      <c:valAx>
        <c:axId val="57253888"/>
        <c:scaling>
          <c:orientation val="minMax"/>
        </c:scaling>
        <c:delete val="0"/>
        <c:axPos val="l"/>
        <c:majorGridlines/>
        <c:numFmt formatCode="General" sourceLinked="0"/>
        <c:majorTickMark val="out"/>
        <c:minorTickMark val="none"/>
        <c:tickLblPos val="nextTo"/>
        <c:crossAx val="59983360"/>
        <c:crosses val="autoZero"/>
        <c:crossBetween val="between"/>
      </c:valAx>
      <c:spPr>
        <a:solidFill>
          <a:srgbClr val="FFFFFF"/>
        </a:solidFill>
        <a:ln>
          <a:noFill/>
          <a:round/>
        </a:ln>
      </c:spPr>
    </c:plotArea>
    <c:legend>
      <c:legendPos val="r"/>
      <c:overlay val="0"/>
    </c:legend>
    <c:plotVisOnly val="1"/>
    <c:dispBlanksAs val="gap"/>
    <c:showDLblsOverMax val="0"/>
  </c:chart>
  <c:spPr>
    <a:solidFill>
      <a:srgbClr val="FFFFFF"/>
    </a:solidFill>
  </c:spPr>
  <c:externalData r:id="rId1">
    <c:autoUpdate val="0"/>
  </c:externalData>
</c:chartSpace>
</file>

<file path=ppt/charts/chart2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ln>
          <a:noFill/>
          <a:round/>
        </a:ln>
      </c:spPr>
      <c:txPr>
        <a:bodyPr/>
        <a:lstStyle/>
        <a:p>
          <a:pPr>
            <a:defRPr sz="1860" b="1" baseline="0"/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59983360"/>
        <c:axId val="57253888"/>
      </c:barChart>
      <c:catAx>
        <c:axId val="5998336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57253888"/>
        <c:crosses val="autoZero"/>
        <c:auto val="1"/>
        <c:lblAlgn val="ctr"/>
        <c:lblOffset val="100"/>
        <c:noMultiLvlLbl val="0"/>
      </c:catAx>
      <c:valAx>
        <c:axId val="57253888"/>
        <c:scaling>
          <c:orientation val="minMax"/>
        </c:scaling>
        <c:delete val="0"/>
        <c:axPos val="l"/>
        <c:majorGridlines/>
        <c:numFmt formatCode="General" sourceLinked="0"/>
        <c:majorTickMark val="out"/>
        <c:minorTickMark val="none"/>
        <c:tickLblPos val="nextTo"/>
        <c:crossAx val="59983360"/>
        <c:crosses val="autoZero"/>
        <c:crossBetween val="between"/>
      </c:valAx>
      <c:spPr>
        <a:solidFill>
          <a:srgbClr val="FFFFFF"/>
        </a:solidFill>
        <a:ln>
          <a:noFill/>
          <a:round/>
        </a:ln>
      </c:spPr>
    </c:plotArea>
    <c:legend>
      <c:legendPos val="r"/>
      <c:overlay val="0"/>
    </c:legend>
    <c:plotVisOnly val="1"/>
    <c:dispBlanksAs val="gap"/>
    <c:showDLblsOverMax val="0"/>
  </c:chart>
  <c:spPr>
    <a:solidFill>
      <a:srgbClr val="FFFFFF"/>
    </a:solidFill>
  </c:spPr>
  <c:externalData r:id="rId1">
    <c:autoUpdate val="0"/>
  </c:externalData>
</c:chartSpace>
</file>

<file path=ppt/charts/chart2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3058824550553441"/>
          <c:y val="4.2361057701551658E-2"/>
          <c:w val="0.8554743443406283"/>
          <c:h val="0.6580297400449922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Competitor</c:v>
                </c:pt>
              </c:strCache>
            </c:strRef>
          </c:tx>
          <c:spPr>
            <a:solidFill>
              <a:srgbClr val="142561"/>
            </a:solidFill>
            <a:ln>
              <a:noFill/>
              <a:round/>
            </a:ln>
            <a:effectLst/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1-06F7-4578-81AC-8AF4C8E960E5}"/>
              </c:ext>
            </c:extLst>
          </c:dPt>
          <c:cat>
            <c:strRef>
              <c:f>'Sheet1'!$A$2:$A$9</c:f>
              <c:strCache>
                <c:ptCount val="8"/>
                <c:pt idx="0">
                  <c:v>Family Familiar</c:v>
                </c:pt>
                <c:pt idx="1">
                  <c:v>Occasional &amp; Local</c:v>
                </c:pt>
                <c:pt idx="2">
                  <c:v>Mid-Week Seniors</c:v>
                </c:pt>
                <c:pt idx="3">
                  <c:v>Part Of The Pub</c:v>
                </c:pt>
                <c:pt idx="4">
                  <c:v>Metro Sophisticates</c:v>
                </c:pt>
                <c:pt idx="5">
                  <c:v>Young &amp; Connected</c:v>
                </c:pt>
                <c:pt idx="6">
                  <c:v>Bubbly Weekenders</c:v>
                </c:pt>
                <c:pt idx="7">
                  <c:v>Upmarket Diners</c:v>
                </c:pt>
              </c:strCache>
            </c:strRef>
          </c:cat>
          <c:val>
            <c:numRef>
              <c:f>'Sheet1'!$B$2:$B$9</c:f>
              <c:numCache>
                <c:formatCode>General</c:formatCode>
                <c:ptCount val="8"/>
                <c:pt idx="0">
                  <c:v>5.8900000000000001E-2</c:v>
                </c:pt>
                <c:pt idx="1">
                  <c:v>7.7999999999999996E-3</c:v>
                </c:pt>
                <c:pt idx="2">
                  <c:v>0.24010000000000001</c:v>
                </c:pt>
                <c:pt idx="3">
                  <c:v>1.43E-2</c:v>
                </c:pt>
                <c:pt idx="4">
                  <c:v>0.1011</c:v>
                </c:pt>
                <c:pt idx="5">
                  <c:v>5.1299999999999998E-2</c:v>
                </c:pt>
                <c:pt idx="6">
                  <c:v>2.8400000000000002E-2</c:v>
                </c:pt>
                <c:pt idx="7">
                  <c:v>0.49759999999999999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06F7-4578-81AC-8AF4C8E960E5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Bathurst Arms GL77BZ</c:v>
                </c:pt>
              </c:strCache>
            </c:strRef>
          </c:tx>
          <c:spPr>
            <a:solidFill>
              <a:srgbClr val="2EADE4"/>
            </a:solidFill>
            <a:ln>
              <a:noFill/>
              <a:round/>
            </a:ln>
            <a:effectLst/>
          </c:spPr>
          <c:invertIfNegative val="0"/>
          <c:dLbls>
            <c:numFmt formatCode="0%" sourceLinked="0"/>
            <c:spPr>
              <a:noFill/>
              <a:ln>
                <a:noFill/>
                <a:round/>
              </a:ln>
              <a:effectLst/>
            </c:spPr>
            <c:txPr>
              <a:bodyPr/>
              <a:lstStyle/>
              <a:p>
                <a:pPr>
                  <a:defRPr sz="900" b="0" baseline="0">
                    <a:solidFill>
                      <a:srgbClr val="404040"/>
                    </a:solidFill>
                    <a:latin typeface="Montserrat"/>
                    <a:ea typeface="Montserrat"/>
                    <a:cs typeface="Montserrat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>
                      <a:solidFill>
                        <a:srgbClr val="A6A6A6"/>
                      </a:solidFill>
                      <a:prstDash val="solid"/>
                      <a:round/>
                    </a:ln>
                  </c:spPr>
                </c15:leaderLines>
              </c:ext>
            </c:extLst>
          </c:dLbls>
          <c:cat>
            <c:strRef>
              <c:f>'Sheet1'!$A$2:$A$9</c:f>
              <c:strCache>
                <c:ptCount val="8"/>
                <c:pt idx="0">
                  <c:v>Family Familiar</c:v>
                </c:pt>
                <c:pt idx="1">
                  <c:v>Occasional &amp; Local</c:v>
                </c:pt>
                <c:pt idx="2">
                  <c:v>Mid-Week Seniors</c:v>
                </c:pt>
                <c:pt idx="3">
                  <c:v>Part Of The Pub</c:v>
                </c:pt>
                <c:pt idx="4">
                  <c:v>Metro Sophisticates</c:v>
                </c:pt>
                <c:pt idx="5">
                  <c:v>Young &amp; Connected</c:v>
                </c:pt>
                <c:pt idx="6">
                  <c:v>Bubbly Weekenders</c:v>
                </c:pt>
                <c:pt idx="7">
                  <c:v>Upmarket Diners</c:v>
                </c:pt>
              </c:strCache>
            </c:strRef>
          </c:cat>
          <c:val>
            <c:numRef>
              <c:f>'Sheet1'!$C$2:$C$9</c:f>
              <c:numCache>
                <c:formatCode>General</c:formatCode>
                <c:ptCount val="8"/>
                <c:pt idx="0">
                  <c:v>3.1E-2</c:v>
                </c:pt>
                <c:pt idx="1">
                  <c:v>8.8000000000000005E-3</c:v>
                </c:pt>
                <c:pt idx="2">
                  <c:v>0.39629999999999999</c:v>
                </c:pt>
                <c:pt idx="3">
                  <c:v>1.5800000000000002E-2</c:v>
                </c:pt>
                <c:pt idx="4">
                  <c:v>0.1137</c:v>
                </c:pt>
                <c:pt idx="5">
                  <c:v>2.63E-2</c:v>
                </c:pt>
                <c:pt idx="6">
                  <c:v>4.5999999999999999E-2</c:v>
                </c:pt>
                <c:pt idx="7">
                  <c:v>0.36170000000000002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06F7-4578-81AC-8AF4C8E960E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8"/>
        <c:axId val="1099973248"/>
        <c:axId val="1099974080"/>
      </c:barChart>
      <c:catAx>
        <c:axId val="1099973248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spPr>
          <a:ln>
            <a:solidFill>
              <a:srgbClr val="D9D9D9"/>
            </a:solidFill>
            <a:prstDash val="solid"/>
            <a:round/>
          </a:ln>
        </c:spPr>
        <c:txPr>
          <a:bodyPr rot="-1500000"/>
          <a:lstStyle/>
          <a:p>
            <a:pPr algn="ctr">
              <a:defRPr sz="700" baseline="0">
                <a:solidFill>
                  <a:srgbClr val="595959"/>
                </a:solidFill>
                <a:latin typeface="Montserrat"/>
                <a:ea typeface="Montserrat"/>
                <a:cs typeface="Montserrat"/>
              </a:defRPr>
            </a:pPr>
            <a:endParaRPr lang="en-US"/>
          </a:p>
        </c:txPr>
        <c:crossAx val="1099974080"/>
        <c:crosses val="autoZero"/>
        <c:auto val="1"/>
        <c:lblAlgn val="ctr"/>
        <c:lblOffset val="100"/>
        <c:noMultiLvlLbl val="0"/>
      </c:catAx>
      <c:valAx>
        <c:axId val="1099974080"/>
        <c:scaling>
          <c:orientation val="minMax"/>
        </c:scaling>
        <c:delete val="0"/>
        <c:axPos val="l"/>
        <c:numFmt formatCode="0%" sourceLinked="0"/>
        <c:majorTickMark val="out"/>
        <c:minorTickMark val="none"/>
        <c:tickLblPos val="nextTo"/>
        <c:spPr>
          <a:ln>
            <a:solidFill>
              <a:srgbClr val="E7E6E6"/>
            </a:solidFill>
            <a:prstDash val="solid"/>
            <a:round/>
          </a:ln>
        </c:spPr>
        <c:txPr>
          <a:bodyPr/>
          <a:lstStyle/>
          <a:p>
            <a:pPr algn="ctr">
              <a:defRPr sz="900" baseline="0">
                <a:solidFill>
                  <a:srgbClr val="595959"/>
                </a:solidFill>
                <a:latin typeface="Montserrat"/>
                <a:ea typeface="Montserrat"/>
                <a:cs typeface="Montserrat"/>
              </a:defRPr>
            </a:pPr>
            <a:endParaRPr lang="en-US"/>
          </a:p>
        </c:txPr>
        <c:crossAx val="1099973248"/>
        <c:crosses val="autoZero"/>
        <c:crossBetween val="between"/>
      </c:valAx>
      <c:spPr>
        <a:noFill/>
        <a:ln>
          <a:noFill/>
          <a:round/>
        </a:ln>
        <a:effectLst/>
      </c:spPr>
    </c:plotArea>
    <c:legend>
      <c:legendPos val="b"/>
      <c:layout>
        <c:manualLayout>
          <c:xMode val="edge"/>
          <c:yMode val="edge"/>
          <c:x val="5.0681491468499212E-3"/>
          <c:y val="0.90038322694149087"/>
          <c:w val="0.41754724409448812"/>
          <c:h val="9.9616699630498448E-2"/>
        </c:manualLayout>
      </c:layout>
      <c:overlay val="0"/>
      <c:spPr>
        <a:noFill/>
        <a:ln>
          <a:noFill/>
          <a:round/>
        </a:ln>
        <a:effectLst/>
      </c:spPr>
      <c:txPr>
        <a:bodyPr/>
        <a:lstStyle/>
        <a:p>
          <a:pPr>
            <a:defRPr sz="800" b="0" baseline="0">
              <a:solidFill>
                <a:srgbClr val="595959"/>
              </a:solidFill>
              <a:latin typeface="Montserrat"/>
              <a:ea typeface="Montserrat"/>
              <a:cs typeface="Montserrat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  <a:round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ln>
          <a:noFill/>
          <a:round/>
        </a:ln>
      </c:spPr>
      <c:txPr>
        <a:bodyPr/>
        <a:lstStyle/>
        <a:p>
          <a:pPr>
            <a:defRPr sz="1860" b="1" baseline="0"/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59983360"/>
        <c:axId val="57253888"/>
      </c:barChart>
      <c:catAx>
        <c:axId val="5998336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57253888"/>
        <c:crosses val="autoZero"/>
        <c:auto val="1"/>
        <c:lblAlgn val="ctr"/>
        <c:lblOffset val="100"/>
        <c:noMultiLvlLbl val="0"/>
      </c:catAx>
      <c:valAx>
        <c:axId val="57253888"/>
        <c:scaling>
          <c:orientation val="minMax"/>
        </c:scaling>
        <c:delete val="0"/>
        <c:axPos val="l"/>
        <c:majorGridlines/>
        <c:numFmt formatCode="General" sourceLinked="0"/>
        <c:majorTickMark val="out"/>
        <c:minorTickMark val="none"/>
        <c:tickLblPos val="nextTo"/>
        <c:crossAx val="59983360"/>
        <c:crosses val="autoZero"/>
        <c:crossBetween val="between"/>
      </c:valAx>
      <c:spPr>
        <a:solidFill>
          <a:srgbClr val="FFFFFF"/>
        </a:solidFill>
        <a:ln>
          <a:noFill/>
          <a:round/>
        </a:ln>
      </c:spPr>
    </c:plotArea>
    <c:legend>
      <c:legendPos val="r"/>
      <c:overlay val="0"/>
    </c:legend>
    <c:plotVisOnly val="1"/>
    <c:dispBlanksAs val="gap"/>
    <c:showDLblsOverMax val="0"/>
  </c:chart>
  <c:spPr>
    <a:solidFill>
      <a:srgbClr val="FFFFFF"/>
    </a:solidFill>
  </c:spPr>
  <c:externalData r:id="rId1">
    <c:autoUpdate val="0"/>
  </c:externalData>
</c:chartSpace>
</file>

<file path=ppt/charts/chart3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2795728120525421"/>
          <c:y val="9.0272246991608004E-2"/>
          <c:w val="0.85810532227926073"/>
          <c:h val="0.8194555060167839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Series1</c:v>
                </c:pt>
              </c:strCache>
            </c:strRef>
          </c:tx>
          <c:spPr>
            <a:solidFill>
              <a:srgbClr val="4FC042"/>
            </a:solidFill>
            <a:ln>
              <a:noFill/>
              <a:round/>
            </a:ln>
            <a:effectLst/>
          </c:spPr>
          <c:invertIfNegative val="1"/>
          <c:dLbls>
            <c:numFmt formatCode="0%" sourceLinked="0"/>
            <c:spPr>
              <a:noFill/>
              <a:ln>
                <a:noFill/>
                <a:round/>
              </a:ln>
              <a:effectLst/>
            </c:spPr>
            <c:txPr>
              <a:bodyPr/>
              <a:lstStyle/>
              <a:p>
                <a:pPr>
                  <a:defRPr sz="900" b="0" baseline="0">
                    <a:solidFill>
                      <a:srgbClr val="404040"/>
                    </a:solidFill>
                    <a:latin typeface="Montserrat"/>
                    <a:ea typeface="Montserrat"/>
                    <a:cs typeface="Montserrat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>
                      <a:solidFill>
                        <a:srgbClr val="A6A6A6"/>
                      </a:solidFill>
                      <a:prstDash val="solid"/>
                      <a:round/>
                    </a:ln>
                  </c:spPr>
                </c15:leaderLines>
              </c:ext>
            </c:extLst>
          </c:dLbls>
          <c:cat>
            <c:strRef>
              <c:f>'Sheet1'!$A$2:$A$3</c:f>
              <c:strCache>
                <c:ptCount val="2"/>
                <c:pt idx="0">
                  <c:v>Family Familiar</c:v>
                </c:pt>
                <c:pt idx="1">
                  <c:v>Occasional &amp; Local</c:v>
                </c:pt>
              </c:strCache>
            </c:strRef>
          </c:cat>
          <c:val>
            <c:numRef>
              <c:f>'Sheet1'!$D$2:$D$9</c:f>
              <c:numCache>
                <c:formatCode>General</c:formatCode>
                <c:ptCount val="8"/>
                <c:pt idx="0">
                  <c:v>-2.7900000000000001E-2</c:v>
                </c:pt>
                <c:pt idx="1">
                  <c:v>1E-3</c:v>
                </c:pt>
                <c:pt idx="2">
                  <c:v>0.15620000000000001</c:v>
                </c:pt>
                <c:pt idx="3">
                  <c:v>1.5E-3</c:v>
                </c:pt>
                <c:pt idx="4">
                  <c:v>1.26E-2</c:v>
                </c:pt>
                <c:pt idx="5">
                  <c:v>-2.5000000000000001E-2</c:v>
                </c:pt>
                <c:pt idx="6">
                  <c:v>1.7600000000000001E-2</c:v>
                </c:pt>
                <c:pt idx="7">
                  <c:v>-0.13589999999999999</c:v>
                </c:pt>
              </c:numCache>
            </c:numRef>
          </c:val>
          <c:extLst>
            <c:ext xmlns:c14="http://schemas.microsoft.com/office/drawing/2007/8/2/chart" uri="{6F2FDCE9-48DA-4B69-8628-5D25D57E5C99}">
              <c14:invertSolidFillFmt>
                <c14:spPr xmlns:c14="http://schemas.microsoft.com/office/drawing/2007/8/2/chart">
                  <a:solidFill>
                    <a:srgbClr val="C04242"/>
                  </a:solidFill>
                  <a:ln>
                    <a:noFill/>
                    <a:round/>
                  </a:ln>
                  <a:effectLst/>
                </c14:spPr>
              </c14:invertSolidFillFmt>
            </c:ext>
            <c:ext xmlns:c16="http://schemas.microsoft.com/office/drawing/2014/chart" uri="{C3380CC4-5D6E-409C-BE32-E72D297353CC}">
              <c16:uniqueId val="{00000000-118D-4775-91CB-1FBB2704052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56335232"/>
        <c:axId val="156333984"/>
      </c:barChart>
      <c:catAx>
        <c:axId val="156335232"/>
        <c:scaling>
          <c:orientation val="minMax"/>
        </c:scaling>
        <c:delete val="1"/>
        <c:axPos val="b"/>
        <c:numFmt formatCode="General" sourceLinked="0"/>
        <c:majorTickMark val="none"/>
        <c:minorTickMark val="none"/>
        <c:tickLblPos val="nextTo"/>
        <c:crossAx val="156333984"/>
        <c:crosses val="autoZero"/>
        <c:auto val="1"/>
        <c:lblAlgn val="ctr"/>
        <c:lblOffset val="100"/>
        <c:noMultiLvlLbl val="0"/>
      </c:catAx>
      <c:valAx>
        <c:axId val="156333984"/>
        <c:scaling>
          <c:orientation val="minMax"/>
        </c:scaling>
        <c:delete val="0"/>
        <c:axPos val="l"/>
        <c:numFmt formatCode="0%" sourceLinked="0"/>
        <c:majorTickMark val="out"/>
        <c:minorTickMark val="none"/>
        <c:tickLblPos val="nextTo"/>
        <c:spPr>
          <a:ln>
            <a:solidFill>
              <a:srgbClr val="E7E6E6"/>
            </a:solidFill>
            <a:prstDash val="solid"/>
            <a:round/>
          </a:ln>
        </c:spPr>
        <c:txPr>
          <a:bodyPr/>
          <a:lstStyle/>
          <a:p>
            <a:pPr algn="ctr">
              <a:defRPr sz="900" baseline="0">
                <a:solidFill>
                  <a:srgbClr val="595959"/>
                </a:solidFill>
                <a:latin typeface="Montserrat"/>
                <a:ea typeface="Montserrat"/>
                <a:cs typeface="Montserrat"/>
              </a:defRPr>
            </a:pPr>
            <a:endParaRPr lang="en-US"/>
          </a:p>
        </c:txPr>
        <c:crossAx val="156335232"/>
        <c:crosses val="autoZero"/>
        <c:crossBetween val="between"/>
      </c:valAx>
      <c:spPr>
        <a:noFill/>
        <a:ln>
          <a:noFill/>
          <a:round/>
        </a:ln>
        <a:effectLst/>
      </c:spPr>
    </c:plotArea>
    <c:plotVisOnly val="1"/>
    <c:dispBlanksAs val="gap"/>
    <c:showDLblsOverMax val="0"/>
  </c:chart>
  <c:spPr>
    <a:noFill/>
    <a:ln>
      <a:noFill/>
      <a:round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3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ln>
          <a:noFill/>
          <a:round/>
        </a:ln>
      </c:spPr>
      <c:txPr>
        <a:bodyPr/>
        <a:lstStyle/>
        <a:p>
          <a:pPr>
            <a:defRPr sz="1860" b="1" baseline="0"/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59983360"/>
        <c:axId val="57253888"/>
      </c:barChart>
      <c:catAx>
        <c:axId val="5998336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57253888"/>
        <c:crosses val="autoZero"/>
        <c:auto val="1"/>
        <c:lblAlgn val="ctr"/>
        <c:lblOffset val="100"/>
        <c:noMultiLvlLbl val="0"/>
      </c:catAx>
      <c:valAx>
        <c:axId val="57253888"/>
        <c:scaling>
          <c:orientation val="minMax"/>
        </c:scaling>
        <c:delete val="0"/>
        <c:axPos val="l"/>
        <c:majorGridlines/>
        <c:numFmt formatCode="General" sourceLinked="0"/>
        <c:majorTickMark val="out"/>
        <c:minorTickMark val="none"/>
        <c:tickLblPos val="nextTo"/>
        <c:crossAx val="59983360"/>
        <c:crosses val="autoZero"/>
        <c:crossBetween val="between"/>
      </c:valAx>
      <c:spPr>
        <a:solidFill>
          <a:srgbClr val="FFFFFF"/>
        </a:solidFill>
        <a:ln>
          <a:noFill/>
          <a:round/>
        </a:ln>
      </c:spPr>
    </c:plotArea>
    <c:legend>
      <c:legendPos val="r"/>
      <c:overlay val="0"/>
    </c:legend>
    <c:plotVisOnly val="1"/>
    <c:dispBlanksAs val="gap"/>
    <c:showDLblsOverMax val="0"/>
  </c:chart>
  <c:spPr>
    <a:solidFill>
      <a:srgbClr val="FFFFFF"/>
    </a:solidFill>
  </c:spPr>
  <c:externalData r:id="rId1">
    <c:autoUpdate val="0"/>
  </c:externalData>
</c:chartSpace>
</file>

<file path=ppt/charts/chart3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ln>
          <a:noFill/>
          <a:round/>
        </a:ln>
      </c:spPr>
      <c:txPr>
        <a:bodyPr/>
        <a:lstStyle/>
        <a:p>
          <a:pPr>
            <a:defRPr sz="1860" b="1" baseline="0"/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59983360"/>
        <c:axId val="57253888"/>
      </c:barChart>
      <c:catAx>
        <c:axId val="5998336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57253888"/>
        <c:crosses val="autoZero"/>
        <c:auto val="1"/>
        <c:lblAlgn val="ctr"/>
        <c:lblOffset val="100"/>
        <c:noMultiLvlLbl val="0"/>
      </c:catAx>
      <c:valAx>
        <c:axId val="57253888"/>
        <c:scaling>
          <c:orientation val="minMax"/>
        </c:scaling>
        <c:delete val="0"/>
        <c:axPos val="l"/>
        <c:majorGridlines/>
        <c:numFmt formatCode="General" sourceLinked="0"/>
        <c:majorTickMark val="out"/>
        <c:minorTickMark val="none"/>
        <c:tickLblPos val="nextTo"/>
        <c:crossAx val="59983360"/>
        <c:crosses val="autoZero"/>
        <c:crossBetween val="between"/>
      </c:valAx>
      <c:spPr>
        <a:solidFill>
          <a:srgbClr val="FFFFFF"/>
        </a:solidFill>
        <a:ln>
          <a:noFill/>
          <a:round/>
        </a:ln>
      </c:spPr>
    </c:plotArea>
    <c:legend>
      <c:legendPos val="r"/>
      <c:overlay val="0"/>
    </c:legend>
    <c:plotVisOnly val="1"/>
    <c:dispBlanksAs val="gap"/>
    <c:showDLblsOverMax val="0"/>
  </c:chart>
  <c:spPr>
    <a:solidFill>
      <a:srgbClr val="FFFFFF"/>
    </a:solidFill>
  </c:spPr>
  <c:externalData r:id="rId1">
    <c:autoUpdate val="0"/>
  </c:externalData>
</c:chartSpace>
</file>

<file path=ppt/charts/chart3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3058824550553441"/>
          <c:y val="4.2361057701551658E-2"/>
          <c:w val="0.8554743443406283"/>
          <c:h val="0.6580297400449922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Competitor</c:v>
                </c:pt>
              </c:strCache>
            </c:strRef>
          </c:tx>
          <c:spPr>
            <a:solidFill>
              <a:srgbClr val="142561"/>
            </a:solidFill>
            <a:ln>
              <a:noFill/>
              <a:round/>
            </a:ln>
            <a:effectLst/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1-0A44-4412-945E-CB5CE96C47BE}"/>
              </c:ext>
            </c:extLst>
          </c:dPt>
          <c:cat>
            <c:strRef>
              <c:f>'Sheet1'!$A$2:$A$8</c:f>
              <c:strCache>
                <c:ptCount val="7"/>
                <c:pt idx="0">
                  <c:v>0-1 Mile</c:v>
                </c:pt>
                <c:pt idx="1">
                  <c:v>1-3 Miles</c:v>
                </c:pt>
                <c:pt idx="2">
                  <c:v>3-5 Miles</c:v>
                </c:pt>
                <c:pt idx="3">
                  <c:v>5-10 Miles</c:v>
                </c:pt>
                <c:pt idx="4">
                  <c:v>10-20 Miles</c:v>
                </c:pt>
                <c:pt idx="5">
                  <c:v>20-50 Miles</c:v>
                </c:pt>
                <c:pt idx="6">
                  <c:v>National</c:v>
                </c:pt>
              </c:strCache>
            </c:strRef>
          </c:cat>
          <c:val>
            <c:numRef>
              <c:f>'Sheet1'!$B$2:$B$8</c:f>
              <c:numCache>
                <c:formatCode>General</c:formatCode>
                <c:ptCount val="7"/>
                <c:pt idx="0">
                  <c:v>0.32919999999999999</c:v>
                </c:pt>
                <c:pt idx="1">
                  <c:v>0.14069999999999999</c:v>
                </c:pt>
                <c:pt idx="2">
                  <c:v>4.4699999999999997E-2</c:v>
                </c:pt>
                <c:pt idx="3">
                  <c:v>7.7600000000000002E-2</c:v>
                </c:pt>
                <c:pt idx="4">
                  <c:v>0.1037</c:v>
                </c:pt>
                <c:pt idx="5">
                  <c:v>5.3699999999999998E-2</c:v>
                </c:pt>
                <c:pt idx="6">
                  <c:v>0.25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0A44-4412-945E-CB5CE96C47BE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Bathurst Arms GL77BZ</c:v>
                </c:pt>
              </c:strCache>
            </c:strRef>
          </c:tx>
          <c:spPr>
            <a:solidFill>
              <a:srgbClr val="2EADE4"/>
            </a:solidFill>
            <a:ln>
              <a:noFill/>
              <a:round/>
            </a:ln>
            <a:effectLst/>
          </c:spPr>
          <c:invertIfNegative val="0"/>
          <c:dLbls>
            <c:numFmt formatCode="0%" sourceLinked="0"/>
            <c:spPr>
              <a:noFill/>
              <a:ln>
                <a:noFill/>
                <a:round/>
              </a:ln>
              <a:effectLst/>
            </c:spPr>
            <c:txPr>
              <a:bodyPr/>
              <a:lstStyle/>
              <a:p>
                <a:pPr>
                  <a:defRPr sz="900" b="0" baseline="0">
                    <a:solidFill>
                      <a:srgbClr val="404040"/>
                    </a:solidFill>
                    <a:latin typeface="Montserrat"/>
                    <a:ea typeface="Montserrat"/>
                    <a:cs typeface="Montserrat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>
                      <a:solidFill>
                        <a:srgbClr val="A6A6A6"/>
                      </a:solidFill>
                      <a:prstDash val="solid"/>
                      <a:round/>
                    </a:ln>
                  </c:spPr>
                </c15:leaderLines>
              </c:ext>
            </c:extLst>
          </c:dLbls>
          <c:cat>
            <c:strRef>
              <c:f>'Sheet1'!$A$2:$A$8</c:f>
              <c:strCache>
                <c:ptCount val="7"/>
                <c:pt idx="0">
                  <c:v>0-1 Mile</c:v>
                </c:pt>
                <c:pt idx="1">
                  <c:v>1-3 Miles</c:v>
                </c:pt>
                <c:pt idx="2">
                  <c:v>3-5 Miles</c:v>
                </c:pt>
                <c:pt idx="3">
                  <c:v>5-10 Miles</c:v>
                </c:pt>
                <c:pt idx="4">
                  <c:v>10-20 Miles</c:v>
                </c:pt>
                <c:pt idx="5">
                  <c:v>20-50 Miles</c:v>
                </c:pt>
                <c:pt idx="6">
                  <c:v>National</c:v>
                </c:pt>
              </c:strCache>
            </c:strRef>
          </c:cat>
          <c:val>
            <c:numRef>
              <c:f>'Sheet1'!$C$2:$C$8</c:f>
              <c:numCache>
                <c:formatCode>General</c:formatCode>
                <c:ptCount val="7"/>
                <c:pt idx="0">
                  <c:v>5.6399999999999999E-2</c:v>
                </c:pt>
                <c:pt idx="1">
                  <c:v>0.16320000000000001</c:v>
                </c:pt>
                <c:pt idx="2">
                  <c:v>0.1242</c:v>
                </c:pt>
                <c:pt idx="3">
                  <c:v>0.13780000000000001</c:v>
                </c:pt>
                <c:pt idx="4">
                  <c:v>0.1193</c:v>
                </c:pt>
                <c:pt idx="5">
                  <c:v>9.0499999999999997E-2</c:v>
                </c:pt>
                <c:pt idx="6">
                  <c:v>0.30809999999999998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0A44-4412-945E-CB5CE96C47B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8"/>
        <c:axId val="1099973248"/>
        <c:axId val="1099974080"/>
      </c:barChart>
      <c:catAx>
        <c:axId val="1099973248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spPr>
          <a:ln>
            <a:solidFill>
              <a:srgbClr val="D9D9D9"/>
            </a:solidFill>
            <a:prstDash val="solid"/>
            <a:round/>
          </a:ln>
        </c:spPr>
        <c:txPr>
          <a:bodyPr rot="-1500000"/>
          <a:lstStyle/>
          <a:p>
            <a:pPr algn="ctr">
              <a:defRPr sz="700" baseline="0">
                <a:solidFill>
                  <a:srgbClr val="595959"/>
                </a:solidFill>
                <a:latin typeface="Montserrat"/>
                <a:ea typeface="Montserrat"/>
                <a:cs typeface="Montserrat"/>
              </a:defRPr>
            </a:pPr>
            <a:endParaRPr lang="en-US"/>
          </a:p>
        </c:txPr>
        <c:crossAx val="1099974080"/>
        <c:crosses val="autoZero"/>
        <c:auto val="1"/>
        <c:lblAlgn val="ctr"/>
        <c:lblOffset val="100"/>
        <c:noMultiLvlLbl val="0"/>
      </c:catAx>
      <c:valAx>
        <c:axId val="1099974080"/>
        <c:scaling>
          <c:orientation val="minMax"/>
        </c:scaling>
        <c:delete val="0"/>
        <c:axPos val="l"/>
        <c:numFmt formatCode="0%" sourceLinked="0"/>
        <c:majorTickMark val="out"/>
        <c:minorTickMark val="none"/>
        <c:tickLblPos val="nextTo"/>
        <c:spPr>
          <a:ln>
            <a:solidFill>
              <a:srgbClr val="E7E6E6"/>
            </a:solidFill>
            <a:prstDash val="solid"/>
            <a:round/>
          </a:ln>
        </c:spPr>
        <c:txPr>
          <a:bodyPr/>
          <a:lstStyle/>
          <a:p>
            <a:pPr algn="ctr">
              <a:defRPr sz="900" baseline="0">
                <a:solidFill>
                  <a:srgbClr val="595959"/>
                </a:solidFill>
                <a:latin typeface="Montserrat"/>
                <a:ea typeface="Montserrat"/>
                <a:cs typeface="Montserrat"/>
              </a:defRPr>
            </a:pPr>
            <a:endParaRPr lang="en-US"/>
          </a:p>
        </c:txPr>
        <c:crossAx val="1099973248"/>
        <c:crosses val="autoZero"/>
        <c:crossBetween val="between"/>
      </c:valAx>
      <c:spPr>
        <a:noFill/>
        <a:ln>
          <a:noFill/>
          <a:round/>
        </a:ln>
        <a:effectLst/>
      </c:spPr>
    </c:plotArea>
    <c:legend>
      <c:legendPos val="b"/>
      <c:layout>
        <c:manualLayout>
          <c:xMode val="edge"/>
          <c:yMode val="edge"/>
          <c:x val="5.0681491468499212E-3"/>
          <c:y val="0.90038322694149087"/>
          <c:w val="0.41754724409448812"/>
          <c:h val="9.9616699630498448E-2"/>
        </c:manualLayout>
      </c:layout>
      <c:overlay val="0"/>
      <c:spPr>
        <a:noFill/>
        <a:ln>
          <a:noFill/>
          <a:round/>
        </a:ln>
        <a:effectLst/>
      </c:spPr>
      <c:txPr>
        <a:bodyPr/>
        <a:lstStyle/>
        <a:p>
          <a:pPr>
            <a:defRPr sz="800" b="0" baseline="0">
              <a:solidFill>
                <a:srgbClr val="595959"/>
              </a:solidFill>
              <a:latin typeface="Montserrat"/>
              <a:ea typeface="Montserrat"/>
              <a:cs typeface="Montserrat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  <a:round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3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2795728120525421"/>
          <c:y val="9.0272246991608004E-2"/>
          <c:w val="0.85810532227926073"/>
          <c:h val="0.8194555060167839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Series1</c:v>
                </c:pt>
              </c:strCache>
            </c:strRef>
          </c:tx>
          <c:spPr>
            <a:solidFill>
              <a:srgbClr val="4FC042"/>
            </a:solidFill>
            <a:ln>
              <a:noFill/>
              <a:round/>
            </a:ln>
            <a:effectLst/>
          </c:spPr>
          <c:invertIfNegative val="1"/>
          <c:dLbls>
            <c:numFmt formatCode="0%" sourceLinked="0"/>
            <c:spPr>
              <a:noFill/>
              <a:ln>
                <a:noFill/>
                <a:round/>
              </a:ln>
              <a:effectLst/>
            </c:spPr>
            <c:txPr>
              <a:bodyPr/>
              <a:lstStyle/>
              <a:p>
                <a:pPr>
                  <a:defRPr sz="900" b="0" baseline="0">
                    <a:solidFill>
                      <a:srgbClr val="404040"/>
                    </a:solidFill>
                    <a:latin typeface="Montserrat"/>
                    <a:ea typeface="Montserrat"/>
                    <a:cs typeface="Montserrat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>
                      <a:solidFill>
                        <a:srgbClr val="A6A6A6"/>
                      </a:solidFill>
                      <a:prstDash val="solid"/>
                      <a:round/>
                    </a:ln>
                  </c:spPr>
                </c15:leaderLines>
              </c:ext>
            </c:extLst>
          </c:dLbls>
          <c:cat>
            <c:strRef>
              <c:f>'Sheet1'!$A$2:$A$3</c:f>
              <c:strCache>
                <c:ptCount val="2"/>
                <c:pt idx="0">
                  <c:v>0-1 Mile</c:v>
                </c:pt>
                <c:pt idx="1">
                  <c:v>1-3 Miles</c:v>
                </c:pt>
              </c:strCache>
            </c:strRef>
          </c:cat>
          <c:val>
            <c:numRef>
              <c:f>'Sheet1'!$D$2:$D$8</c:f>
              <c:numCache>
                <c:formatCode>General</c:formatCode>
                <c:ptCount val="7"/>
                <c:pt idx="0">
                  <c:v>-0.27279999999999999</c:v>
                </c:pt>
                <c:pt idx="1">
                  <c:v>2.2499999999999999E-2</c:v>
                </c:pt>
                <c:pt idx="2">
                  <c:v>7.9500000000000001E-2</c:v>
                </c:pt>
                <c:pt idx="3">
                  <c:v>6.0199999999999997E-2</c:v>
                </c:pt>
                <c:pt idx="4">
                  <c:v>1.5599999999999999E-2</c:v>
                </c:pt>
                <c:pt idx="5">
                  <c:v>3.6799999999999999E-2</c:v>
                </c:pt>
                <c:pt idx="6">
                  <c:v>5.8099999999999999E-2</c:v>
                </c:pt>
              </c:numCache>
            </c:numRef>
          </c:val>
          <c:extLst>
            <c:ext xmlns:c14="http://schemas.microsoft.com/office/drawing/2007/8/2/chart" uri="{6F2FDCE9-48DA-4B69-8628-5D25D57E5C99}">
              <c14:invertSolidFillFmt>
                <c14:spPr xmlns:c14="http://schemas.microsoft.com/office/drawing/2007/8/2/chart">
                  <a:solidFill>
                    <a:srgbClr val="C04242"/>
                  </a:solidFill>
                  <a:ln>
                    <a:noFill/>
                    <a:round/>
                  </a:ln>
                  <a:effectLst/>
                </c14:spPr>
              </c14:invertSolidFillFmt>
            </c:ext>
            <c:ext xmlns:c16="http://schemas.microsoft.com/office/drawing/2014/chart" uri="{C3380CC4-5D6E-409C-BE32-E72D297353CC}">
              <c16:uniqueId val="{00000000-CB36-4E4B-86FE-1FD5CB32D60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56335232"/>
        <c:axId val="156333984"/>
      </c:barChart>
      <c:catAx>
        <c:axId val="156335232"/>
        <c:scaling>
          <c:orientation val="minMax"/>
        </c:scaling>
        <c:delete val="1"/>
        <c:axPos val="b"/>
        <c:numFmt formatCode="General" sourceLinked="0"/>
        <c:majorTickMark val="none"/>
        <c:minorTickMark val="none"/>
        <c:tickLblPos val="nextTo"/>
        <c:crossAx val="156333984"/>
        <c:crosses val="autoZero"/>
        <c:auto val="1"/>
        <c:lblAlgn val="ctr"/>
        <c:lblOffset val="100"/>
        <c:noMultiLvlLbl val="0"/>
      </c:catAx>
      <c:valAx>
        <c:axId val="156333984"/>
        <c:scaling>
          <c:orientation val="minMax"/>
        </c:scaling>
        <c:delete val="0"/>
        <c:axPos val="l"/>
        <c:numFmt formatCode="0%" sourceLinked="0"/>
        <c:majorTickMark val="out"/>
        <c:minorTickMark val="none"/>
        <c:tickLblPos val="nextTo"/>
        <c:spPr>
          <a:ln>
            <a:solidFill>
              <a:srgbClr val="E7E6E6"/>
            </a:solidFill>
            <a:prstDash val="solid"/>
            <a:round/>
          </a:ln>
        </c:spPr>
        <c:txPr>
          <a:bodyPr/>
          <a:lstStyle/>
          <a:p>
            <a:pPr algn="ctr">
              <a:defRPr sz="900" baseline="0">
                <a:solidFill>
                  <a:srgbClr val="595959"/>
                </a:solidFill>
                <a:latin typeface="Montserrat"/>
                <a:ea typeface="Montserrat"/>
                <a:cs typeface="Montserrat"/>
              </a:defRPr>
            </a:pPr>
            <a:endParaRPr lang="en-US"/>
          </a:p>
        </c:txPr>
        <c:crossAx val="156335232"/>
        <c:crosses val="autoZero"/>
        <c:crossBetween val="between"/>
      </c:valAx>
      <c:spPr>
        <a:noFill/>
        <a:ln>
          <a:noFill/>
          <a:round/>
        </a:ln>
        <a:effectLst/>
      </c:spPr>
    </c:plotArea>
    <c:plotVisOnly val="1"/>
    <c:dispBlanksAs val="gap"/>
    <c:showDLblsOverMax val="0"/>
  </c:chart>
  <c:spPr>
    <a:noFill/>
    <a:ln>
      <a:noFill/>
      <a:round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3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ln>
          <a:noFill/>
          <a:round/>
        </a:ln>
      </c:spPr>
      <c:txPr>
        <a:bodyPr/>
        <a:lstStyle/>
        <a:p>
          <a:pPr>
            <a:defRPr sz="1860" b="1" baseline="0"/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59983360"/>
        <c:axId val="57253888"/>
      </c:barChart>
      <c:catAx>
        <c:axId val="5998336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57253888"/>
        <c:crosses val="autoZero"/>
        <c:auto val="1"/>
        <c:lblAlgn val="ctr"/>
        <c:lblOffset val="100"/>
        <c:noMultiLvlLbl val="0"/>
      </c:catAx>
      <c:valAx>
        <c:axId val="57253888"/>
        <c:scaling>
          <c:orientation val="minMax"/>
        </c:scaling>
        <c:delete val="0"/>
        <c:axPos val="l"/>
        <c:majorGridlines/>
        <c:numFmt formatCode="General" sourceLinked="0"/>
        <c:majorTickMark val="out"/>
        <c:minorTickMark val="none"/>
        <c:tickLblPos val="nextTo"/>
        <c:crossAx val="59983360"/>
        <c:crosses val="autoZero"/>
        <c:crossBetween val="between"/>
      </c:valAx>
      <c:spPr>
        <a:solidFill>
          <a:srgbClr val="FFFFFF"/>
        </a:solidFill>
        <a:ln>
          <a:noFill/>
          <a:round/>
        </a:ln>
      </c:spPr>
    </c:plotArea>
    <c:legend>
      <c:legendPos val="r"/>
      <c:overlay val="0"/>
    </c:legend>
    <c:plotVisOnly val="1"/>
    <c:dispBlanksAs val="gap"/>
    <c:showDLblsOverMax val="0"/>
  </c:chart>
  <c:spPr>
    <a:solidFill>
      <a:srgbClr val="FFFFFF"/>
    </a:solidFill>
  </c:spPr>
  <c:externalData r:id="rId1">
    <c:autoUpdate val="0"/>
  </c:externalData>
</c:chartSpace>
</file>

<file path=ppt/charts/chart3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ln>
          <a:noFill/>
          <a:round/>
        </a:ln>
      </c:spPr>
      <c:txPr>
        <a:bodyPr/>
        <a:lstStyle/>
        <a:p>
          <a:pPr>
            <a:defRPr sz="1860" b="1" baseline="0"/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59983360"/>
        <c:axId val="57253888"/>
      </c:barChart>
      <c:catAx>
        <c:axId val="5998336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57253888"/>
        <c:crosses val="autoZero"/>
        <c:auto val="1"/>
        <c:lblAlgn val="ctr"/>
        <c:lblOffset val="100"/>
        <c:noMultiLvlLbl val="0"/>
      </c:catAx>
      <c:valAx>
        <c:axId val="57253888"/>
        <c:scaling>
          <c:orientation val="minMax"/>
        </c:scaling>
        <c:delete val="0"/>
        <c:axPos val="l"/>
        <c:majorGridlines/>
        <c:numFmt formatCode="General" sourceLinked="0"/>
        <c:majorTickMark val="out"/>
        <c:minorTickMark val="none"/>
        <c:tickLblPos val="nextTo"/>
        <c:crossAx val="59983360"/>
        <c:crosses val="autoZero"/>
        <c:crossBetween val="between"/>
      </c:valAx>
      <c:spPr>
        <a:solidFill>
          <a:srgbClr val="FFFFFF"/>
        </a:solidFill>
        <a:ln>
          <a:noFill/>
          <a:round/>
        </a:ln>
      </c:spPr>
    </c:plotArea>
    <c:legend>
      <c:legendPos val="r"/>
      <c:overlay val="0"/>
    </c:legend>
    <c:plotVisOnly val="1"/>
    <c:dispBlanksAs val="gap"/>
    <c:showDLblsOverMax val="0"/>
  </c:chart>
  <c:spPr>
    <a:solidFill>
      <a:srgbClr val="FFFFFF"/>
    </a:solidFill>
  </c:spPr>
  <c:externalData r:id="rId1">
    <c:autoUpdate val="0"/>
  </c:externalData>
</c:chartSpace>
</file>

<file path=ppt/charts/chart3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Latitude</c:v>
                </c:pt>
              </c:strCache>
            </c:strRef>
          </c:tx>
          <c:spPr>
            <a:solidFill>
              <a:srgbClr val="142561"/>
            </a:solidFill>
            <a:ln>
              <a:noFill/>
              <a:round/>
            </a:ln>
            <a:effectLst/>
          </c:spPr>
          <c:invertIfNegative val="0"/>
          <c:dLbls>
            <c:numFmt formatCode="0%" sourceLinked="0"/>
            <c:spPr>
              <a:noFill/>
              <a:ln>
                <a:noFill/>
                <a:round/>
              </a:ln>
              <a:effectLst/>
            </c:spPr>
            <c:txPr>
              <a:bodyPr/>
              <a:lstStyle/>
              <a:p>
                <a:pPr>
                  <a:defRPr sz="900" b="0" baseline="0">
                    <a:solidFill>
                      <a:srgbClr val="404040"/>
                    </a:solidFill>
                    <a:latin typeface="Montserrat"/>
                    <a:ea typeface="Montserrat"/>
                    <a:cs typeface="Montserrat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>
                      <a:solidFill>
                        <a:srgbClr val="A6A6A6"/>
                      </a:solidFill>
                      <a:prstDash val="solid"/>
                      <a:round/>
                    </a:ln>
                  </c:spPr>
                </c15:leaderLines>
              </c:ext>
            </c:extLst>
          </c:dLbls>
          <c:cat>
            <c:strRef>
              <c:f>'Sheet1'!$A$2:$A$6</c:f>
              <c:strCache>
                <c:ptCount val="5"/>
                <c:pt idx="0">
                  <c:v>Bathurst Arms GL77BZ</c:v>
                </c:pt>
                <c:pt idx="1">
                  <c:v>Plough Inn GL72LB</c:v>
                </c:pt>
                <c:pt idx="2">
                  <c:v>Drillmans Arms Lim GL72JY</c:v>
                </c:pt>
                <c:pt idx="3">
                  <c:v>Chedworth Vill GL544NE</c:v>
                </c:pt>
                <c:pt idx="4">
                  <c:v>North Cerney M GL77DT</c:v>
                </c:pt>
              </c:strCache>
            </c:strRef>
          </c:cat>
          <c:val>
            <c:numRef>
              <c:f>'Sheet1'!$F$2:$F$6</c:f>
              <c:numCache>
                <c:formatCode>General</c:formatCode>
                <c:ptCount val="5"/>
                <c:pt idx="0">
                  <c:v>0.86980000000000002</c:v>
                </c:pt>
                <c:pt idx="1">
                  <c:v>7.1400000000000005E-2</c:v>
                </c:pt>
                <c:pt idx="2">
                  <c:v>4.9099999999999998E-2</c:v>
                </c:pt>
                <c:pt idx="3">
                  <c:v>8.8999999999999999E-3</c:v>
                </c:pt>
                <c:pt idx="4">
                  <c:v>5.0000000000000001E-4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FA1-4557-B677-78376F2FA78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56328160"/>
        <c:axId val="156329408"/>
      </c:barChart>
      <c:catAx>
        <c:axId val="156328160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spPr>
          <a:ln>
            <a:solidFill>
              <a:srgbClr val="D9D9D9"/>
            </a:solidFill>
            <a:prstDash val="solid"/>
            <a:round/>
          </a:ln>
        </c:spPr>
        <c:txPr>
          <a:bodyPr rot="-1500000"/>
          <a:lstStyle/>
          <a:p>
            <a:pPr algn="ctr">
              <a:defRPr sz="700" baseline="0">
                <a:solidFill>
                  <a:srgbClr val="595959"/>
                </a:solidFill>
                <a:latin typeface="Montserrat"/>
                <a:ea typeface="Montserrat"/>
                <a:cs typeface="Montserrat"/>
              </a:defRPr>
            </a:pPr>
            <a:endParaRPr lang="en-US"/>
          </a:p>
        </c:txPr>
        <c:crossAx val="156329408"/>
        <c:crosses val="autoZero"/>
        <c:auto val="1"/>
        <c:lblAlgn val="ctr"/>
        <c:lblOffset val="100"/>
        <c:noMultiLvlLbl val="0"/>
      </c:catAx>
      <c:valAx>
        <c:axId val="156329408"/>
        <c:scaling>
          <c:orientation val="minMax"/>
        </c:scaling>
        <c:delete val="0"/>
        <c:axPos val="l"/>
        <c:numFmt formatCode="0%" sourceLinked="0"/>
        <c:majorTickMark val="out"/>
        <c:minorTickMark val="none"/>
        <c:tickLblPos val="nextTo"/>
        <c:spPr>
          <a:ln>
            <a:solidFill>
              <a:srgbClr val="E7E6E6"/>
            </a:solidFill>
            <a:prstDash val="solid"/>
            <a:round/>
          </a:ln>
        </c:spPr>
        <c:txPr>
          <a:bodyPr/>
          <a:lstStyle/>
          <a:p>
            <a:pPr algn="ctr">
              <a:defRPr sz="900" baseline="0">
                <a:solidFill>
                  <a:srgbClr val="595959"/>
                </a:solidFill>
                <a:latin typeface="Montserrat"/>
                <a:ea typeface="Montserrat"/>
                <a:cs typeface="Montserrat"/>
              </a:defRPr>
            </a:pPr>
            <a:endParaRPr lang="en-US"/>
          </a:p>
        </c:txPr>
        <c:crossAx val="156328160"/>
        <c:crosses val="autoZero"/>
        <c:crossBetween val="between"/>
      </c:valAx>
      <c:spPr>
        <a:noFill/>
        <a:ln>
          <a:noFill/>
          <a:round/>
        </a:ln>
        <a:effectLst/>
      </c:spPr>
    </c:plotArea>
    <c:plotVisOnly val="1"/>
    <c:dispBlanksAs val="gap"/>
    <c:showDLblsOverMax val="0"/>
  </c:chart>
  <c:spPr>
    <a:noFill/>
    <a:ln>
      <a:noFill/>
      <a:round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3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ln>
          <a:noFill/>
          <a:round/>
        </a:ln>
      </c:spPr>
      <c:txPr>
        <a:bodyPr/>
        <a:lstStyle/>
        <a:p>
          <a:pPr>
            <a:defRPr sz="1860" b="1" baseline="0"/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59983360"/>
        <c:axId val="57253888"/>
      </c:barChart>
      <c:catAx>
        <c:axId val="5998336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57253888"/>
        <c:crosses val="autoZero"/>
        <c:auto val="1"/>
        <c:lblAlgn val="ctr"/>
        <c:lblOffset val="100"/>
        <c:noMultiLvlLbl val="0"/>
      </c:catAx>
      <c:valAx>
        <c:axId val="57253888"/>
        <c:scaling>
          <c:orientation val="minMax"/>
        </c:scaling>
        <c:delete val="0"/>
        <c:axPos val="l"/>
        <c:majorGridlines/>
        <c:numFmt formatCode="General" sourceLinked="0"/>
        <c:majorTickMark val="out"/>
        <c:minorTickMark val="none"/>
        <c:tickLblPos val="nextTo"/>
        <c:crossAx val="59983360"/>
        <c:crosses val="autoZero"/>
        <c:crossBetween val="between"/>
      </c:valAx>
      <c:spPr>
        <a:solidFill>
          <a:srgbClr val="FFFFFF"/>
        </a:solidFill>
        <a:ln>
          <a:noFill/>
          <a:round/>
        </a:ln>
      </c:spPr>
    </c:plotArea>
    <c:legend>
      <c:legendPos val="r"/>
      <c:overlay val="0"/>
    </c:legend>
    <c:plotVisOnly val="1"/>
    <c:dispBlanksAs val="gap"/>
    <c:showDLblsOverMax val="0"/>
  </c:chart>
  <c:spPr>
    <a:solidFill>
      <a:srgbClr val="FFFFFF"/>
    </a:solidFill>
  </c:spPr>
  <c:externalData r:id="rId1">
    <c:autoUpdate val="0"/>
  </c:externalData>
</c:chartSpace>
</file>

<file path=ppt/charts/chart3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3058824550553441"/>
          <c:y val="4.2361057701551658E-2"/>
          <c:w val="0.8554743443406283"/>
          <c:h val="0.6580297400449922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02/11/2022 - 25/10/2023</c:v>
                </c:pt>
              </c:strCache>
            </c:strRef>
          </c:tx>
          <c:spPr>
            <a:solidFill>
              <a:srgbClr val="142561"/>
            </a:solidFill>
            <a:ln>
              <a:noFill/>
              <a:round/>
            </a:ln>
            <a:effectLst/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1-4E9E-404E-9873-3184FD33DBF1}"/>
              </c:ext>
            </c:extLst>
          </c:dPt>
          <c:cat>
            <c:strRef>
              <c:f>'Sheet1'!$A$2:$A$6</c:f>
              <c:strCache>
                <c:ptCount val="5"/>
                <c:pt idx="0">
                  <c:v>Drillmans Arms Lim GL72JY</c:v>
                </c:pt>
                <c:pt idx="1">
                  <c:v>Chedworth Vill GL544NE</c:v>
                </c:pt>
                <c:pt idx="2">
                  <c:v>North Cerney M GL77DT</c:v>
                </c:pt>
                <c:pt idx="3">
                  <c:v>Bathurst Arms GL77BZ</c:v>
                </c:pt>
                <c:pt idx="4">
                  <c:v>Plough Inn GL72LB</c:v>
                </c:pt>
              </c:strCache>
            </c:strRef>
          </c:cat>
          <c:val>
            <c:numRef>
              <c:f>'Sheet1'!$B$2:$B$6</c:f>
              <c:numCache>
                <c:formatCode>General</c:formatCode>
                <c:ptCount val="5"/>
                <c:pt idx="0">
                  <c:v>3.0000000000000001E-3</c:v>
                </c:pt>
                <c:pt idx="1">
                  <c:v>7.7000000000000002E-3</c:v>
                </c:pt>
                <c:pt idx="2">
                  <c:v>0</c:v>
                </c:pt>
                <c:pt idx="3">
                  <c:v>0.83030000000000004</c:v>
                </c:pt>
                <c:pt idx="4">
                  <c:v>0.1588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4E9E-404E-9873-3184FD33DBF1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08/11/2023 - 30/10/2024</c:v>
                </c:pt>
              </c:strCache>
            </c:strRef>
          </c:tx>
          <c:spPr>
            <a:solidFill>
              <a:srgbClr val="2EADE4"/>
            </a:solidFill>
            <a:ln>
              <a:noFill/>
              <a:round/>
            </a:ln>
            <a:effectLst/>
          </c:spPr>
          <c:invertIfNegative val="0"/>
          <c:dLbls>
            <c:numFmt formatCode="0%" sourceLinked="0"/>
            <c:spPr>
              <a:noFill/>
              <a:ln>
                <a:noFill/>
                <a:round/>
              </a:ln>
              <a:effectLst/>
            </c:spPr>
            <c:txPr>
              <a:bodyPr/>
              <a:lstStyle/>
              <a:p>
                <a:pPr>
                  <a:defRPr sz="900" b="0" baseline="0">
                    <a:solidFill>
                      <a:srgbClr val="404040"/>
                    </a:solidFill>
                    <a:latin typeface="Montserrat"/>
                    <a:ea typeface="Montserrat"/>
                    <a:cs typeface="Montserrat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>
                      <a:solidFill>
                        <a:srgbClr val="A6A6A6"/>
                      </a:solidFill>
                      <a:prstDash val="solid"/>
                      <a:round/>
                    </a:ln>
                  </c:spPr>
                </c15:leaderLines>
              </c:ext>
            </c:extLst>
          </c:dLbls>
          <c:cat>
            <c:strRef>
              <c:f>'Sheet1'!$A$2:$A$6</c:f>
              <c:strCache>
                <c:ptCount val="5"/>
                <c:pt idx="0">
                  <c:v>Drillmans Arms Lim GL72JY</c:v>
                </c:pt>
                <c:pt idx="1">
                  <c:v>Chedworth Vill GL544NE</c:v>
                </c:pt>
                <c:pt idx="2">
                  <c:v>North Cerney M GL77DT</c:v>
                </c:pt>
                <c:pt idx="3">
                  <c:v>Bathurst Arms GL77BZ</c:v>
                </c:pt>
                <c:pt idx="4">
                  <c:v>Plough Inn GL72LB</c:v>
                </c:pt>
              </c:strCache>
            </c:strRef>
          </c:cat>
          <c:val>
            <c:numRef>
              <c:f>'Sheet1'!$C$2:$C$6</c:f>
              <c:numCache>
                <c:formatCode>General</c:formatCode>
                <c:ptCount val="5"/>
                <c:pt idx="0">
                  <c:v>7.51E-2</c:v>
                </c:pt>
                <c:pt idx="1">
                  <c:v>1.2200000000000001E-2</c:v>
                </c:pt>
                <c:pt idx="2">
                  <c:v>1E-3</c:v>
                </c:pt>
                <c:pt idx="3">
                  <c:v>0.81040000000000001</c:v>
                </c:pt>
                <c:pt idx="4">
                  <c:v>0.10100000000000001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4E9E-404E-9873-3184FD33DBF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8"/>
        <c:axId val="1099973248"/>
        <c:axId val="1099974080"/>
      </c:barChart>
      <c:catAx>
        <c:axId val="1099973248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spPr>
          <a:ln>
            <a:solidFill>
              <a:srgbClr val="D9D9D9"/>
            </a:solidFill>
            <a:prstDash val="solid"/>
            <a:round/>
          </a:ln>
        </c:spPr>
        <c:txPr>
          <a:bodyPr rot="-1500000"/>
          <a:lstStyle/>
          <a:p>
            <a:pPr algn="ctr">
              <a:defRPr sz="700" baseline="0">
                <a:solidFill>
                  <a:srgbClr val="595959"/>
                </a:solidFill>
                <a:latin typeface="Montserrat"/>
                <a:ea typeface="Montserrat"/>
                <a:cs typeface="Montserrat"/>
              </a:defRPr>
            </a:pPr>
            <a:endParaRPr lang="en-US"/>
          </a:p>
        </c:txPr>
        <c:crossAx val="1099974080"/>
        <c:crosses val="autoZero"/>
        <c:auto val="1"/>
        <c:lblAlgn val="ctr"/>
        <c:lblOffset val="100"/>
        <c:noMultiLvlLbl val="0"/>
      </c:catAx>
      <c:valAx>
        <c:axId val="1099974080"/>
        <c:scaling>
          <c:orientation val="minMax"/>
        </c:scaling>
        <c:delete val="0"/>
        <c:axPos val="l"/>
        <c:numFmt formatCode="0%" sourceLinked="0"/>
        <c:majorTickMark val="out"/>
        <c:minorTickMark val="none"/>
        <c:tickLblPos val="nextTo"/>
        <c:spPr>
          <a:ln>
            <a:solidFill>
              <a:srgbClr val="E7E6E6"/>
            </a:solidFill>
            <a:prstDash val="solid"/>
            <a:round/>
          </a:ln>
        </c:spPr>
        <c:txPr>
          <a:bodyPr/>
          <a:lstStyle/>
          <a:p>
            <a:pPr algn="ctr">
              <a:defRPr sz="900" baseline="0">
                <a:solidFill>
                  <a:srgbClr val="595959"/>
                </a:solidFill>
                <a:latin typeface="Montserrat"/>
                <a:ea typeface="Montserrat"/>
                <a:cs typeface="Montserrat"/>
              </a:defRPr>
            </a:pPr>
            <a:endParaRPr lang="en-US"/>
          </a:p>
        </c:txPr>
        <c:crossAx val="1099973248"/>
        <c:crosses val="autoZero"/>
        <c:crossBetween val="between"/>
      </c:valAx>
      <c:spPr>
        <a:noFill/>
        <a:ln>
          <a:noFill/>
          <a:round/>
        </a:ln>
        <a:effectLst/>
      </c:spPr>
    </c:plotArea>
    <c:legend>
      <c:legendPos val="b"/>
      <c:layout>
        <c:manualLayout>
          <c:xMode val="edge"/>
          <c:yMode val="edge"/>
          <c:x val="5.0681491468499212E-3"/>
          <c:y val="0.90038322694149087"/>
          <c:w val="0.41754724409448812"/>
          <c:h val="9.9616699630498448E-2"/>
        </c:manualLayout>
      </c:layout>
      <c:overlay val="0"/>
      <c:spPr>
        <a:noFill/>
        <a:ln>
          <a:noFill/>
          <a:round/>
        </a:ln>
        <a:effectLst/>
      </c:spPr>
      <c:txPr>
        <a:bodyPr/>
        <a:lstStyle/>
        <a:p>
          <a:pPr>
            <a:defRPr sz="800" b="0" baseline="0">
              <a:solidFill>
                <a:srgbClr val="595959"/>
              </a:solidFill>
              <a:latin typeface="Montserrat"/>
              <a:ea typeface="Montserrat"/>
              <a:cs typeface="Montserrat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  <a:round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ln>
          <a:noFill/>
          <a:round/>
        </a:ln>
      </c:spPr>
      <c:txPr>
        <a:bodyPr/>
        <a:lstStyle/>
        <a:p>
          <a:pPr>
            <a:defRPr sz="1860" b="1" baseline="0"/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59983360"/>
        <c:axId val="57253888"/>
      </c:barChart>
      <c:catAx>
        <c:axId val="5998336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57253888"/>
        <c:crosses val="autoZero"/>
        <c:auto val="1"/>
        <c:lblAlgn val="ctr"/>
        <c:lblOffset val="100"/>
        <c:noMultiLvlLbl val="0"/>
      </c:catAx>
      <c:valAx>
        <c:axId val="57253888"/>
        <c:scaling>
          <c:orientation val="minMax"/>
        </c:scaling>
        <c:delete val="0"/>
        <c:axPos val="l"/>
        <c:majorGridlines/>
        <c:numFmt formatCode="General" sourceLinked="0"/>
        <c:majorTickMark val="out"/>
        <c:minorTickMark val="none"/>
        <c:tickLblPos val="nextTo"/>
        <c:crossAx val="59983360"/>
        <c:crosses val="autoZero"/>
        <c:crossBetween val="between"/>
      </c:valAx>
      <c:spPr>
        <a:solidFill>
          <a:srgbClr val="FFFFFF"/>
        </a:solidFill>
        <a:ln>
          <a:noFill/>
          <a:round/>
        </a:ln>
      </c:spPr>
    </c:plotArea>
    <c:legend>
      <c:legendPos val="r"/>
      <c:overlay val="0"/>
    </c:legend>
    <c:plotVisOnly val="1"/>
    <c:dispBlanksAs val="gap"/>
    <c:showDLblsOverMax val="0"/>
  </c:chart>
  <c:spPr>
    <a:solidFill>
      <a:srgbClr val="FFFFFF"/>
    </a:solidFill>
  </c:spPr>
  <c:externalData r:id="rId1">
    <c:autoUpdate val="0"/>
  </c:externalData>
</c:chartSpace>
</file>

<file path=ppt/charts/chart4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2795728120525421"/>
          <c:y val="9.0272246991608004E-2"/>
          <c:w val="0.85810532227926073"/>
          <c:h val="0.8194555060167839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Series1</c:v>
                </c:pt>
              </c:strCache>
            </c:strRef>
          </c:tx>
          <c:spPr>
            <a:solidFill>
              <a:srgbClr val="4FC042"/>
            </a:solidFill>
            <a:ln>
              <a:noFill/>
              <a:round/>
            </a:ln>
            <a:effectLst/>
          </c:spPr>
          <c:invertIfNegative val="1"/>
          <c:dLbls>
            <c:numFmt formatCode="0%" sourceLinked="0"/>
            <c:spPr>
              <a:noFill/>
              <a:ln>
                <a:noFill/>
                <a:round/>
              </a:ln>
              <a:effectLst/>
            </c:spPr>
            <c:txPr>
              <a:bodyPr/>
              <a:lstStyle/>
              <a:p>
                <a:pPr>
                  <a:defRPr sz="900" b="0" baseline="0">
                    <a:solidFill>
                      <a:srgbClr val="404040"/>
                    </a:solidFill>
                    <a:latin typeface="Montserrat"/>
                    <a:ea typeface="Montserrat"/>
                    <a:cs typeface="Montserrat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>
                      <a:solidFill>
                        <a:srgbClr val="A6A6A6"/>
                      </a:solidFill>
                      <a:prstDash val="solid"/>
                      <a:round/>
                    </a:ln>
                  </c:spPr>
                </c15:leaderLines>
              </c:ext>
            </c:extLst>
          </c:dLbls>
          <c:cat>
            <c:strRef>
              <c:f>'Sheet1'!$A$2:$A$3</c:f>
              <c:strCache>
                <c:ptCount val="2"/>
                <c:pt idx="0">
                  <c:v>Drillmans Arms Lim GL72JY</c:v>
                </c:pt>
                <c:pt idx="1">
                  <c:v>Chedworth Vill GL544NE</c:v>
                </c:pt>
              </c:strCache>
            </c:strRef>
          </c:cat>
          <c:val>
            <c:numRef>
              <c:f>'Sheet1'!$D$2:$D$6</c:f>
              <c:numCache>
                <c:formatCode>General</c:formatCode>
                <c:ptCount val="5"/>
                <c:pt idx="0">
                  <c:v>7.2099999999999997E-2</c:v>
                </c:pt>
                <c:pt idx="1">
                  <c:v>4.4999999999999997E-3</c:v>
                </c:pt>
                <c:pt idx="2">
                  <c:v>1E-3</c:v>
                </c:pt>
                <c:pt idx="3">
                  <c:v>-1.9900000000000001E-2</c:v>
                </c:pt>
                <c:pt idx="4">
                  <c:v>-5.7799999999999997E-2</c:v>
                </c:pt>
              </c:numCache>
            </c:numRef>
          </c:val>
          <c:extLst>
            <c:ext xmlns:c14="http://schemas.microsoft.com/office/drawing/2007/8/2/chart" uri="{6F2FDCE9-48DA-4B69-8628-5D25D57E5C99}">
              <c14:invertSolidFillFmt>
                <c14:spPr xmlns:c14="http://schemas.microsoft.com/office/drawing/2007/8/2/chart">
                  <a:solidFill>
                    <a:srgbClr val="C04242"/>
                  </a:solidFill>
                  <a:ln>
                    <a:noFill/>
                    <a:round/>
                  </a:ln>
                  <a:effectLst/>
                </c14:spPr>
              </c14:invertSolidFillFmt>
            </c:ext>
            <c:ext xmlns:c16="http://schemas.microsoft.com/office/drawing/2014/chart" uri="{C3380CC4-5D6E-409C-BE32-E72D297353CC}">
              <c16:uniqueId val="{00000000-3723-4750-BD02-449BE97662F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56335232"/>
        <c:axId val="156333984"/>
      </c:barChart>
      <c:catAx>
        <c:axId val="156335232"/>
        <c:scaling>
          <c:orientation val="minMax"/>
        </c:scaling>
        <c:delete val="1"/>
        <c:axPos val="b"/>
        <c:numFmt formatCode="General" sourceLinked="0"/>
        <c:majorTickMark val="none"/>
        <c:minorTickMark val="none"/>
        <c:tickLblPos val="nextTo"/>
        <c:crossAx val="156333984"/>
        <c:crosses val="autoZero"/>
        <c:auto val="1"/>
        <c:lblAlgn val="ctr"/>
        <c:lblOffset val="100"/>
        <c:noMultiLvlLbl val="0"/>
      </c:catAx>
      <c:valAx>
        <c:axId val="156333984"/>
        <c:scaling>
          <c:orientation val="minMax"/>
        </c:scaling>
        <c:delete val="0"/>
        <c:axPos val="l"/>
        <c:numFmt formatCode="0%" sourceLinked="0"/>
        <c:majorTickMark val="out"/>
        <c:minorTickMark val="none"/>
        <c:tickLblPos val="nextTo"/>
        <c:spPr>
          <a:ln>
            <a:solidFill>
              <a:srgbClr val="E7E6E6"/>
            </a:solidFill>
            <a:prstDash val="solid"/>
            <a:round/>
          </a:ln>
        </c:spPr>
        <c:txPr>
          <a:bodyPr/>
          <a:lstStyle/>
          <a:p>
            <a:pPr algn="ctr">
              <a:defRPr sz="900" baseline="0">
                <a:solidFill>
                  <a:srgbClr val="595959"/>
                </a:solidFill>
                <a:latin typeface="Montserrat"/>
                <a:ea typeface="Montserrat"/>
                <a:cs typeface="Montserrat"/>
              </a:defRPr>
            </a:pPr>
            <a:endParaRPr lang="en-US"/>
          </a:p>
        </c:txPr>
        <c:crossAx val="156335232"/>
        <c:crosses val="autoZero"/>
        <c:crossBetween val="between"/>
      </c:valAx>
      <c:spPr>
        <a:noFill/>
        <a:ln>
          <a:noFill/>
          <a:round/>
        </a:ln>
        <a:effectLst/>
      </c:spPr>
    </c:plotArea>
    <c:plotVisOnly val="1"/>
    <c:dispBlanksAs val="gap"/>
    <c:showDLblsOverMax val="0"/>
  </c:chart>
  <c:spPr>
    <a:noFill/>
    <a:ln>
      <a:noFill/>
      <a:round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4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ln>
          <a:noFill/>
          <a:round/>
        </a:ln>
      </c:spPr>
      <c:txPr>
        <a:bodyPr/>
        <a:lstStyle/>
        <a:p>
          <a:pPr>
            <a:defRPr sz="1860" b="1" baseline="0"/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59983360"/>
        <c:axId val="57253888"/>
      </c:barChart>
      <c:catAx>
        <c:axId val="5998336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57253888"/>
        <c:crosses val="autoZero"/>
        <c:auto val="1"/>
        <c:lblAlgn val="ctr"/>
        <c:lblOffset val="100"/>
        <c:noMultiLvlLbl val="0"/>
      </c:catAx>
      <c:valAx>
        <c:axId val="57253888"/>
        <c:scaling>
          <c:orientation val="minMax"/>
        </c:scaling>
        <c:delete val="0"/>
        <c:axPos val="l"/>
        <c:majorGridlines/>
        <c:numFmt formatCode="General" sourceLinked="0"/>
        <c:majorTickMark val="out"/>
        <c:minorTickMark val="none"/>
        <c:tickLblPos val="nextTo"/>
        <c:crossAx val="59983360"/>
        <c:crosses val="autoZero"/>
        <c:crossBetween val="between"/>
      </c:valAx>
      <c:spPr>
        <a:solidFill>
          <a:srgbClr val="FFFFFF"/>
        </a:solidFill>
        <a:ln>
          <a:noFill/>
          <a:round/>
        </a:ln>
      </c:spPr>
    </c:plotArea>
    <c:legend>
      <c:legendPos val="r"/>
      <c:overlay val="0"/>
    </c:legend>
    <c:plotVisOnly val="1"/>
    <c:dispBlanksAs val="gap"/>
    <c:showDLblsOverMax val="0"/>
  </c:chart>
  <c:spPr>
    <a:solidFill>
      <a:srgbClr val="FFFFFF"/>
    </a:solidFill>
  </c:spPr>
  <c:externalData r:id="rId1">
    <c:autoUpdate val="0"/>
  </c:externalData>
</c:chartSpace>
</file>

<file path=ppt/charts/chart4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ln>
          <a:noFill/>
          <a:round/>
        </a:ln>
      </c:spPr>
      <c:txPr>
        <a:bodyPr/>
        <a:lstStyle/>
        <a:p>
          <a:pPr>
            <a:defRPr sz="1860" b="1" baseline="0"/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59983360"/>
        <c:axId val="57253888"/>
      </c:barChart>
      <c:catAx>
        <c:axId val="5998336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57253888"/>
        <c:crosses val="autoZero"/>
        <c:auto val="1"/>
        <c:lblAlgn val="ctr"/>
        <c:lblOffset val="100"/>
        <c:noMultiLvlLbl val="0"/>
      </c:catAx>
      <c:valAx>
        <c:axId val="57253888"/>
        <c:scaling>
          <c:orientation val="minMax"/>
        </c:scaling>
        <c:delete val="0"/>
        <c:axPos val="l"/>
        <c:majorGridlines/>
        <c:numFmt formatCode="General" sourceLinked="0"/>
        <c:majorTickMark val="out"/>
        <c:minorTickMark val="none"/>
        <c:tickLblPos val="nextTo"/>
        <c:crossAx val="59983360"/>
        <c:crosses val="autoZero"/>
        <c:crossBetween val="between"/>
      </c:valAx>
      <c:spPr>
        <a:solidFill>
          <a:srgbClr val="FFFFFF"/>
        </a:solidFill>
        <a:ln>
          <a:noFill/>
          <a:round/>
        </a:ln>
      </c:spPr>
    </c:plotArea>
    <c:legend>
      <c:legendPos val="r"/>
      <c:overlay val="0"/>
    </c:legend>
    <c:plotVisOnly val="1"/>
    <c:dispBlanksAs val="gap"/>
    <c:showDLblsOverMax val="0"/>
  </c:chart>
  <c:spPr>
    <a:solidFill>
      <a:srgbClr val="FFFFFF"/>
    </a:solidFill>
  </c:spPr>
  <c:externalData r:id="rId1">
    <c:autoUpdate val="0"/>
  </c:externalData>
</c:chartSpace>
</file>

<file path=ppt/charts/chart4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9.7195164974607409E-2"/>
          <c:y val="2.8981141881795684E-2"/>
          <c:w val="0.87665894018354529"/>
          <c:h val="0.7806265456368007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rgbClr val="142561"/>
            </a:solidFill>
            <a:ln>
              <a:noFill/>
              <a:round/>
            </a:ln>
            <a:effectLst/>
          </c:spPr>
          <c:invertIfNegative val="0"/>
          <c:cat>
            <c:strRef>
              <c:f>'Sheet1'!$A$2:$A$6</c:f>
              <c:strCache>
                <c:ptCount val="5"/>
                <c:pt idx="0">
                  <c:v>Fireside Town &amp; City</c:v>
                </c:pt>
                <c:pt idx="1">
                  <c:v>Fireside Collection</c:v>
                </c:pt>
                <c:pt idx="2">
                  <c:v>Mighty Local</c:v>
                </c:pt>
                <c:pt idx="3">
                  <c:v>Our Local</c:v>
                </c:pt>
                <c:pt idx="4">
                  <c:v>Fireside Inns</c:v>
                </c:pt>
              </c:strCache>
            </c:strRef>
          </c:cat>
          <c:val>
            <c:numRef>
              <c:f>'Sheet1'!$B$2:$B$6</c:f>
              <c:numCache>
                <c:formatCode>General</c:formatCode>
                <c:ptCount val="5"/>
                <c:pt idx="0">
                  <c:v>0.606259962919099</c:v>
                </c:pt>
                <c:pt idx="1">
                  <c:v>0.92781625468594597</c:v>
                </c:pt>
                <c:pt idx="2">
                  <c:v>-0.31456666667696698</c:v>
                </c:pt>
                <c:pt idx="3">
                  <c:v>0.266581208364356</c:v>
                </c:pt>
                <c:pt idx="4">
                  <c:v>0.71887617630021905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D6E-4B34-8094-1E1F5B87741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465310496"/>
        <c:axId val="674494656"/>
      </c:barChart>
      <c:lineChart>
        <c:grouping val="standard"/>
        <c:varyColors val="0"/>
        <c:ser>
          <c:idx val="1"/>
          <c:order val="1"/>
          <c:tx>
            <c:strRef>
              <c:f>Sheet1!$C$1</c:f>
              <c:strCache>
                <c:ptCount val="1"/>
                <c:pt idx="0">
                  <c:v>OK Match</c:v>
                </c:pt>
              </c:strCache>
            </c:strRef>
          </c:tx>
          <c:spPr>
            <a:ln w="25400">
              <a:solidFill>
                <a:srgbClr val="4FC042"/>
              </a:solidFill>
              <a:prstDash val="solid"/>
              <a:round/>
            </a:ln>
            <a:effectLst/>
          </c:spPr>
          <c:marker>
            <c:symbol val="none"/>
          </c:marker>
          <c:cat>
            <c:strRef>
              <c:f>'Sheet1'!$A$2:$A$6</c:f>
              <c:strCache>
                <c:ptCount val="5"/>
                <c:pt idx="0">
                  <c:v>Fireside Town &amp; City</c:v>
                </c:pt>
                <c:pt idx="1">
                  <c:v>Fireside Collection</c:v>
                </c:pt>
                <c:pt idx="2">
                  <c:v>Mighty Local</c:v>
                </c:pt>
                <c:pt idx="3">
                  <c:v>Our Local</c:v>
                </c:pt>
                <c:pt idx="4">
                  <c:v>Fireside Inns</c:v>
                </c:pt>
              </c:strCache>
            </c:strRef>
          </c:cat>
          <c:val>
            <c:numRef>
              <c:f>'Sheet1'!$C$2:$C$6</c:f>
              <c:numCache>
                <c:formatCode>General</c:formatCode>
                <c:ptCount val="5"/>
                <c:pt idx="0">
                  <c:v>0.7</c:v>
                </c:pt>
                <c:pt idx="1">
                  <c:v>0.7</c:v>
                </c:pt>
                <c:pt idx="2">
                  <c:v>0.7</c:v>
                </c:pt>
                <c:pt idx="3">
                  <c:v>0.7</c:v>
                </c:pt>
                <c:pt idx="4">
                  <c:v>0.7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1D6E-4B34-8094-1E1F5B877410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Perfect Match</c:v>
                </c:pt>
              </c:strCache>
            </c:strRef>
          </c:tx>
          <c:spPr>
            <a:ln w="25400">
              <a:solidFill>
                <a:srgbClr val="FDBC05"/>
              </a:solidFill>
              <a:prstDash val="solid"/>
              <a:round/>
            </a:ln>
            <a:effectLst/>
          </c:spPr>
          <c:marker>
            <c:symbol val="none"/>
          </c:marker>
          <c:cat>
            <c:strRef>
              <c:f>'Sheet1'!$A$2:$A$6</c:f>
              <c:strCache>
                <c:ptCount val="5"/>
                <c:pt idx="0">
                  <c:v>Fireside Town &amp; City</c:v>
                </c:pt>
                <c:pt idx="1">
                  <c:v>Fireside Collection</c:v>
                </c:pt>
                <c:pt idx="2">
                  <c:v>Mighty Local</c:v>
                </c:pt>
                <c:pt idx="3">
                  <c:v>Our Local</c:v>
                </c:pt>
                <c:pt idx="4">
                  <c:v>Fireside Inns</c:v>
                </c:pt>
              </c:strCache>
            </c:strRef>
          </c:cat>
          <c:val>
            <c:numRef>
              <c:f>'Sheet1'!$D$2:$D$6</c:f>
              <c:numCache>
                <c:formatCode>General</c:formatCode>
                <c:ptCount val="5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1</c:v>
                </c:pt>
                <c:pt idx="4">
                  <c:v>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1D6E-4B34-8094-1E1F5B87741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465310496"/>
        <c:axId val="674494656"/>
      </c:lineChart>
      <c:catAx>
        <c:axId val="465310496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spPr>
          <a:ln>
            <a:solidFill>
              <a:srgbClr val="D9D9D9"/>
            </a:solidFill>
            <a:prstDash val="solid"/>
            <a:round/>
          </a:ln>
        </c:spPr>
        <c:txPr>
          <a:bodyPr rot="-1500000"/>
          <a:lstStyle/>
          <a:p>
            <a:pPr algn="ctr">
              <a:defRPr sz="700" baseline="0">
                <a:solidFill>
                  <a:srgbClr val="595959"/>
                </a:solidFill>
                <a:latin typeface="Montserrat"/>
                <a:ea typeface="Montserrat"/>
                <a:cs typeface="Montserrat"/>
              </a:defRPr>
            </a:pPr>
            <a:endParaRPr lang="en-US"/>
          </a:p>
        </c:txPr>
        <c:crossAx val="674494656"/>
        <c:crosses val="autoZero"/>
        <c:auto val="1"/>
        <c:lblAlgn val="ctr"/>
        <c:lblOffset val="100"/>
        <c:noMultiLvlLbl val="0"/>
      </c:catAx>
      <c:valAx>
        <c:axId val="674494656"/>
        <c:scaling>
          <c:orientation val="minMax"/>
        </c:scaling>
        <c:delete val="0"/>
        <c:axPos val="l"/>
        <c:majorGridlines>
          <c:spPr>
            <a:ln>
              <a:solidFill>
                <a:srgbClr val="D9D9D9"/>
              </a:solidFill>
              <a:prstDash val="solid"/>
              <a:round/>
            </a:ln>
          </c:spPr>
        </c:majorGridlines>
        <c:numFmt formatCode="0%" sourceLinked="0"/>
        <c:majorTickMark val="none"/>
        <c:minorTickMark val="none"/>
        <c:tickLblPos val="nextTo"/>
        <c:spPr>
          <a:ln>
            <a:noFill/>
            <a:round/>
          </a:ln>
        </c:spPr>
        <c:txPr>
          <a:bodyPr/>
          <a:lstStyle/>
          <a:p>
            <a:pPr algn="ctr">
              <a:defRPr sz="900" baseline="0">
                <a:solidFill>
                  <a:srgbClr val="595959"/>
                </a:solidFill>
                <a:latin typeface="Montserrat"/>
                <a:ea typeface="Montserrat"/>
                <a:cs typeface="Montserrat"/>
              </a:defRPr>
            </a:pPr>
            <a:endParaRPr lang="en-US"/>
          </a:p>
        </c:txPr>
        <c:crossAx val="465310496"/>
        <c:crosses val="autoZero"/>
        <c:crossBetween val="between"/>
      </c:valAx>
      <c:spPr>
        <a:noFill/>
        <a:ln>
          <a:noFill/>
          <a:round/>
        </a:ln>
        <a:effectLst/>
      </c:spPr>
    </c:plotArea>
    <c:legend>
      <c:legendPos val="b"/>
      <c:legendEntry>
        <c:idx val="0"/>
        <c:delete val="1"/>
      </c:legendEntry>
      <c:layout>
        <c:manualLayout>
          <c:xMode val="edge"/>
          <c:yMode val="edge"/>
          <c:x val="0.2875835073117734"/>
          <c:y val="0.91744133071755041"/>
          <c:w val="0.42245608584537614"/>
          <c:h val="4.376182361874574E-2"/>
        </c:manualLayout>
      </c:layout>
      <c:overlay val="0"/>
      <c:spPr>
        <a:noFill/>
        <a:ln>
          <a:noFill/>
          <a:round/>
        </a:ln>
        <a:effectLst/>
      </c:spPr>
      <c:txPr>
        <a:bodyPr/>
        <a:lstStyle/>
        <a:p>
          <a:pPr>
            <a:defRPr sz="800" b="0" baseline="0">
              <a:solidFill>
                <a:srgbClr val="595959"/>
              </a:solidFill>
              <a:latin typeface="Montserrat"/>
              <a:ea typeface="Montserrat"/>
              <a:cs typeface="Montserrat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  <a:round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4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ln>
          <a:noFill/>
          <a:round/>
        </a:ln>
      </c:spPr>
      <c:txPr>
        <a:bodyPr/>
        <a:lstStyle/>
        <a:p>
          <a:pPr>
            <a:defRPr sz="1860" b="1" baseline="0"/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59983360"/>
        <c:axId val="57253888"/>
      </c:barChart>
      <c:catAx>
        <c:axId val="5998336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57253888"/>
        <c:crosses val="autoZero"/>
        <c:auto val="1"/>
        <c:lblAlgn val="ctr"/>
        <c:lblOffset val="100"/>
        <c:noMultiLvlLbl val="0"/>
      </c:catAx>
      <c:valAx>
        <c:axId val="57253888"/>
        <c:scaling>
          <c:orientation val="minMax"/>
        </c:scaling>
        <c:delete val="0"/>
        <c:axPos val="l"/>
        <c:majorGridlines/>
        <c:numFmt formatCode="General" sourceLinked="0"/>
        <c:majorTickMark val="out"/>
        <c:minorTickMark val="none"/>
        <c:tickLblPos val="nextTo"/>
        <c:crossAx val="59983360"/>
        <c:crosses val="autoZero"/>
        <c:crossBetween val="between"/>
      </c:valAx>
      <c:spPr>
        <a:solidFill>
          <a:srgbClr val="FFFFFF"/>
        </a:solidFill>
        <a:ln>
          <a:noFill/>
          <a:round/>
        </a:ln>
      </c:spPr>
    </c:plotArea>
    <c:legend>
      <c:legendPos val="r"/>
      <c:overlay val="0"/>
    </c:legend>
    <c:plotVisOnly val="1"/>
    <c:dispBlanksAs val="gap"/>
    <c:showDLblsOverMax val="0"/>
  </c:chart>
  <c:spPr>
    <a:solidFill>
      <a:srgbClr val="FFFFFF"/>
    </a:solidFill>
  </c:spPr>
  <c:externalData r:id="rId1">
    <c:autoUpdate val="0"/>
  </c:externalData>
</c:chartSpace>
</file>

<file path=ppt/charts/chart4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9.361528757337316E-2"/>
          <c:y val="7.4179455520350268E-2"/>
          <c:w val="0.83239026358280876"/>
          <c:h val="0.76754836815047833"/>
        </c:manualLayout>
      </c:layout>
      <c:radarChart>
        <c:radarStyle val="fill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Bathurst Arms</c:v>
                </c:pt>
              </c:strCache>
            </c:strRef>
          </c:tx>
          <c:spPr>
            <a:solidFill>
              <a:srgbClr val="2EADE4">
                <a:alpha val="50000"/>
              </a:srgbClr>
            </a:solidFill>
            <a:ln w="12700">
              <a:solidFill>
                <a:srgbClr val="2EADE4"/>
              </a:solidFill>
              <a:prstDash val="solid"/>
              <a:round/>
            </a:ln>
            <a:effectLst/>
          </c:spPr>
          <c:cat>
            <c:strRef>
              <c:f>'Sheet1'!$E$2:$E$9</c:f>
              <c:strCache>
                <c:ptCount val="8"/>
                <c:pt idx="0">
                  <c:v>Family Familiar</c:v>
                </c:pt>
                <c:pt idx="1">
                  <c:v>Occasional &amp; Local</c:v>
                </c:pt>
                <c:pt idx="2">
                  <c:v>Mid-Week Seniors</c:v>
                </c:pt>
                <c:pt idx="3">
                  <c:v>Part Of The Pub</c:v>
                </c:pt>
                <c:pt idx="4">
                  <c:v>Metro Sophisticates</c:v>
                </c:pt>
                <c:pt idx="5">
                  <c:v>Young &amp; Connected</c:v>
                </c:pt>
                <c:pt idx="6">
                  <c:v>Bubbly Weekenders</c:v>
                </c:pt>
                <c:pt idx="7">
                  <c:v>Upmarket Diners</c:v>
                </c:pt>
              </c:strCache>
            </c:strRef>
          </c:cat>
          <c:val>
            <c:numRef>
              <c:f>'Sheet1'!$B$2:$B$9</c:f>
              <c:numCache>
                <c:formatCode>General</c:formatCode>
                <c:ptCount val="8"/>
                <c:pt idx="0">
                  <c:v>3.1E-2</c:v>
                </c:pt>
                <c:pt idx="1">
                  <c:v>8.8000000000000005E-3</c:v>
                </c:pt>
                <c:pt idx="2">
                  <c:v>0.39629999999999999</c:v>
                </c:pt>
                <c:pt idx="3">
                  <c:v>1.5800000000000002E-2</c:v>
                </c:pt>
                <c:pt idx="4">
                  <c:v>0.1137</c:v>
                </c:pt>
                <c:pt idx="5">
                  <c:v>2.63E-2</c:v>
                </c:pt>
                <c:pt idx="6">
                  <c:v>4.5999999999999999E-2</c:v>
                </c:pt>
                <c:pt idx="7">
                  <c:v>0.36170000000000002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C4C-4351-B0B0-B2A00AE1CB7A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Local Catchment</c:v>
                </c:pt>
              </c:strCache>
            </c:strRef>
          </c:tx>
          <c:spPr>
            <a:solidFill>
              <a:srgbClr val="142561">
                <a:alpha val="50000"/>
              </a:srgbClr>
            </a:solidFill>
            <a:ln w="12700">
              <a:solidFill>
                <a:srgbClr val="142561"/>
              </a:solidFill>
              <a:prstDash val="solid"/>
              <a:round/>
            </a:ln>
            <a:effectLst/>
          </c:spPr>
          <c:cat>
            <c:strRef>
              <c:f>'Sheet1'!$E$2:$E$9</c:f>
              <c:strCache>
                <c:ptCount val="8"/>
                <c:pt idx="0">
                  <c:v>Family Familiar</c:v>
                </c:pt>
                <c:pt idx="1">
                  <c:v>Occasional &amp; Local</c:v>
                </c:pt>
                <c:pt idx="2">
                  <c:v>Mid-Week Seniors</c:v>
                </c:pt>
                <c:pt idx="3">
                  <c:v>Part Of The Pub</c:v>
                </c:pt>
                <c:pt idx="4">
                  <c:v>Metro Sophisticates</c:v>
                </c:pt>
                <c:pt idx="5">
                  <c:v>Young &amp; Connected</c:v>
                </c:pt>
                <c:pt idx="6">
                  <c:v>Bubbly Weekenders</c:v>
                </c:pt>
                <c:pt idx="7">
                  <c:v>Upmarket Diners</c:v>
                </c:pt>
              </c:strCache>
            </c:strRef>
          </c:cat>
          <c:val>
            <c:numRef>
              <c:f>'Sheet1'!$C$2:$C$9</c:f>
              <c:numCache>
                <c:formatCode>General</c:formatCode>
                <c:ptCount val="8"/>
                <c:pt idx="0">
                  <c:v>5.8900000000000001E-2</c:v>
                </c:pt>
                <c:pt idx="1">
                  <c:v>7.7999999999999996E-3</c:v>
                </c:pt>
                <c:pt idx="2">
                  <c:v>0.24010000000000001</c:v>
                </c:pt>
                <c:pt idx="3">
                  <c:v>1.43E-2</c:v>
                </c:pt>
                <c:pt idx="4">
                  <c:v>0.1011</c:v>
                </c:pt>
                <c:pt idx="5">
                  <c:v>5.1299999999999998E-2</c:v>
                </c:pt>
                <c:pt idx="6">
                  <c:v>2.8400000000000002E-2</c:v>
                </c:pt>
                <c:pt idx="7">
                  <c:v>0.49759999999999999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7C4C-4351-B0B0-B2A00AE1CB7A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Punch T&amp;L</c:v>
                </c:pt>
              </c:strCache>
            </c:strRef>
          </c:tx>
          <c:spPr>
            <a:solidFill>
              <a:srgbClr val="FA8D38">
                <a:alpha val="50000"/>
              </a:srgbClr>
            </a:solidFill>
            <a:ln w="12700">
              <a:solidFill>
                <a:srgbClr val="FA8D38"/>
              </a:solidFill>
              <a:prstDash val="solid"/>
              <a:round/>
            </a:ln>
            <a:effectLst/>
          </c:spPr>
          <c:cat>
            <c:strRef>
              <c:f>'Sheet1'!$E$2:$E$9</c:f>
              <c:strCache>
                <c:ptCount val="8"/>
                <c:pt idx="0">
                  <c:v>Family Familiar</c:v>
                </c:pt>
                <c:pt idx="1">
                  <c:v>Occasional &amp; Local</c:v>
                </c:pt>
                <c:pt idx="2">
                  <c:v>Mid-Week Seniors</c:v>
                </c:pt>
                <c:pt idx="3">
                  <c:v>Part Of The Pub</c:v>
                </c:pt>
                <c:pt idx="4">
                  <c:v>Metro Sophisticates</c:v>
                </c:pt>
                <c:pt idx="5">
                  <c:v>Young &amp; Connected</c:v>
                </c:pt>
                <c:pt idx="6">
                  <c:v>Bubbly Weekenders</c:v>
                </c:pt>
                <c:pt idx="7">
                  <c:v>Upmarket Diners</c:v>
                </c:pt>
              </c:strCache>
            </c:strRef>
          </c:cat>
          <c:val>
            <c:numRef>
              <c:f>'Sheet1'!$D$2:$D$9</c:f>
              <c:numCache>
                <c:formatCode>General</c:formatCode>
                <c:ptCount val="8"/>
                <c:pt idx="0">
                  <c:v>8.5999999999999993E-2</c:v>
                </c:pt>
                <c:pt idx="1">
                  <c:v>6.1800000000000001E-2</c:v>
                </c:pt>
                <c:pt idx="2">
                  <c:v>0.2863</c:v>
                </c:pt>
                <c:pt idx="3">
                  <c:v>0.11509999999999999</c:v>
                </c:pt>
                <c:pt idx="4">
                  <c:v>0.1104</c:v>
                </c:pt>
                <c:pt idx="5">
                  <c:v>0.1182</c:v>
                </c:pt>
                <c:pt idx="6">
                  <c:v>7.1199999999999999E-2</c:v>
                </c:pt>
                <c:pt idx="7">
                  <c:v>0.15060000000000001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7C4C-4351-B0B0-B2A00AE1CB7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201977920"/>
        <c:axId val="1975830976"/>
      </c:radarChart>
      <c:catAx>
        <c:axId val="1201977920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spPr>
          <a:ln>
            <a:solidFill>
              <a:srgbClr val="D9D9D9"/>
            </a:solidFill>
            <a:prstDash val="solid"/>
            <a:round/>
          </a:ln>
        </c:spPr>
        <c:txPr>
          <a:bodyPr/>
          <a:lstStyle/>
          <a:p>
            <a:pPr algn="ctr">
              <a:defRPr sz="700" baseline="0">
                <a:solidFill>
                  <a:srgbClr val="595959"/>
                </a:solidFill>
                <a:latin typeface="Montserrat"/>
                <a:ea typeface="Montserrat"/>
                <a:cs typeface="Montserrat"/>
              </a:defRPr>
            </a:pPr>
            <a:endParaRPr lang="en-US"/>
          </a:p>
        </c:txPr>
        <c:crossAx val="1975830976"/>
        <c:crosses val="autoZero"/>
        <c:auto val="1"/>
        <c:lblAlgn val="ctr"/>
        <c:lblOffset val="100"/>
        <c:noMultiLvlLbl val="0"/>
      </c:catAx>
      <c:valAx>
        <c:axId val="1975830976"/>
        <c:scaling>
          <c:orientation val="minMax"/>
        </c:scaling>
        <c:delete val="0"/>
        <c:axPos val="l"/>
        <c:majorGridlines>
          <c:spPr>
            <a:ln>
              <a:solidFill>
                <a:srgbClr val="D9D9D9"/>
              </a:solidFill>
              <a:prstDash val="solid"/>
              <a:round/>
            </a:ln>
          </c:spPr>
        </c:majorGridlines>
        <c:numFmt formatCode="0%" sourceLinked="0"/>
        <c:majorTickMark val="none"/>
        <c:minorTickMark val="none"/>
        <c:tickLblPos val="nextTo"/>
        <c:spPr>
          <a:ln>
            <a:noFill/>
            <a:round/>
          </a:ln>
        </c:spPr>
        <c:txPr>
          <a:bodyPr/>
          <a:lstStyle/>
          <a:p>
            <a:pPr algn="ctr">
              <a:defRPr sz="900" baseline="0">
                <a:solidFill>
                  <a:srgbClr val="595959"/>
                </a:solidFill>
                <a:latin typeface="Montserrat"/>
                <a:ea typeface="Montserrat"/>
                <a:cs typeface="Montserrat"/>
              </a:defRPr>
            </a:pPr>
            <a:endParaRPr lang="en-US"/>
          </a:p>
        </c:txPr>
        <c:crossAx val="1201977920"/>
        <c:crosses val="autoZero"/>
        <c:crossBetween val="between"/>
      </c:valAx>
      <c:spPr>
        <a:noFill/>
        <a:ln>
          <a:noFill/>
          <a:round/>
        </a:ln>
        <a:effectLst/>
      </c:spPr>
    </c:plotArea>
    <c:legend>
      <c:legendPos val="t"/>
      <c:legendEntry>
        <c:idx val="1"/>
        <c:txPr>
          <a:bodyPr/>
          <a:lstStyle/>
          <a:p>
            <a:pPr>
              <a:defRPr sz="800" b="0" baseline="0">
                <a:solidFill>
                  <a:srgbClr val="595959"/>
                </a:solidFill>
                <a:latin typeface="Montserrat"/>
                <a:ea typeface="Montserrat"/>
                <a:cs typeface="Montserrat"/>
              </a:defRPr>
            </a:pPr>
            <a:endParaRPr lang="en-US"/>
          </a:p>
        </c:txPr>
      </c:legendEntry>
      <c:layout>
        <c:manualLayout>
          <c:xMode val="edge"/>
          <c:yMode val="edge"/>
          <c:x val="0"/>
          <c:y val="0.94337913910013982"/>
          <c:w val="1"/>
          <c:h val="5.2891099389281319E-2"/>
        </c:manualLayout>
      </c:layout>
      <c:overlay val="0"/>
      <c:spPr>
        <a:noFill/>
        <a:ln>
          <a:noFill/>
          <a:round/>
        </a:ln>
        <a:effectLst/>
      </c:spPr>
      <c:txPr>
        <a:bodyPr/>
        <a:lstStyle/>
        <a:p>
          <a:pPr>
            <a:defRPr sz="900" b="0" baseline="0">
              <a:solidFill>
                <a:srgbClr val="595959"/>
              </a:solidFill>
              <a:latin typeface="Montserrat"/>
              <a:ea typeface="Montserrat"/>
              <a:cs typeface="Montserrat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  <a:round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4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ln>
          <a:noFill/>
          <a:round/>
        </a:ln>
      </c:spPr>
      <c:txPr>
        <a:bodyPr/>
        <a:lstStyle/>
        <a:p>
          <a:pPr>
            <a:defRPr sz="1860" b="1" baseline="0"/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59983360"/>
        <c:axId val="57253888"/>
      </c:barChart>
      <c:catAx>
        <c:axId val="5998336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57253888"/>
        <c:crosses val="autoZero"/>
        <c:auto val="1"/>
        <c:lblAlgn val="ctr"/>
        <c:lblOffset val="100"/>
        <c:noMultiLvlLbl val="0"/>
      </c:catAx>
      <c:valAx>
        <c:axId val="57253888"/>
        <c:scaling>
          <c:orientation val="minMax"/>
        </c:scaling>
        <c:delete val="0"/>
        <c:axPos val="l"/>
        <c:majorGridlines/>
        <c:numFmt formatCode="General" sourceLinked="0"/>
        <c:majorTickMark val="out"/>
        <c:minorTickMark val="none"/>
        <c:tickLblPos val="nextTo"/>
        <c:crossAx val="59983360"/>
        <c:crosses val="autoZero"/>
        <c:crossBetween val="between"/>
      </c:valAx>
      <c:spPr>
        <a:solidFill>
          <a:srgbClr val="FFFFFF"/>
        </a:solidFill>
        <a:ln>
          <a:noFill/>
          <a:round/>
        </a:ln>
      </c:spPr>
    </c:plotArea>
    <c:legend>
      <c:legendPos val="r"/>
      <c:overlay val="0"/>
    </c:legend>
    <c:plotVisOnly val="1"/>
    <c:dispBlanksAs val="gap"/>
    <c:showDLblsOverMax val="0"/>
  </c:chart>
  <c:spPr>
    <a:solidFill>
      <a:srgbClr val="FFFFFF"/>
    </a:solidFill>
  </c:sp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3058824550553441"/>
          <c:y val="4.2361057701551658E-2"/>
          <c:w val="0.8554743443406283"/>
          <c:h val="0.6580297400449922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Competitor</c:v>
                </c:pt>
              </c:strCache>
            </c:strRef>
          </c:tx>
          <c:spPr>
            <a:solidFill>
              <a:srgbClr val="142561"/>
            </a:solidFill>
            <a:ln>
              <a:noFill/>
              <a:round/>
            </a:ln>
            <a:effectLst/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1-F6FD-4842-8BD2-F4BD25A76F6E}"/>
              </c:ext>
            </c:extLst>
          </c:dPt>
          <c:cat>
            <c:strRef>
              <c:f>'Sheet1'!$A$2:$A$6</c:f>
              <c:strCache>
                <c:ptCount val="5"/>
                <c:pt idx="0">
                  <c:v>Once Per Year</c:v>
                </c:pt>
                <c:pt idx="1">
                  <c:v>2-3 Times Per Year</c:v>
                </c:pt>
                <c:pt idx="2">
                  <c:v>4-5 Times Per Year</c:v>
                </c:pt>
                <c:pt idx="3">
                  <c:v>6-9 Times Per Year</c:v>
                </c:pt>
                <c:pt idx="4">
                  <c:v>10+ Times Per Year</c:v>
                </c:pt>
              </c:strCache>
            </c:strRef>
          </c:cat>
          <c:val>
            <c:numRef>
              <c:f>'Sheet1'!$B$2:$B$6</c:f>
              <c:numCache>
                <c:formatCode>General</c:formatCode>
                <c:ptCount val="5"/>
                <c:pt idx="0">
                  <c:v>0.57450000000000001</c:v>
                </c:pt>
                <c:pt idx="1">
                  <c:v>0.26140000000000002</c:v>
                </c:pt>
                <c:pt idx="2">
                  <c:v>6.1600000000000002E-2</c:v>
                </c:pt>
                <c:pt idx="3">
                  <c:v>4.4699999999999997E-2</c:v>
                </c:pt>
                <c:pt idx="4">
                  <c:v>5.7599999999999998E-2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F6FD-4842-8BD2-F4BD25A76F6E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Bathurst Arms GL77BZ</c:v>
                </c:pt>
              </c:strCache>
            </c:strRef>
          </c:tx>
          <c:spPr>
            <a:solidFill>
              <a:srgbClr val="2EADE4"/>
            </a:solidFill>
            <a:ln>
              <a:noFill/>
              <a:round/>
            </a:ln>
            <a:effectLst/>
          </c:spPr>
          <c:invertIfNegative val="0"/>
          <c:dLbls>
            <c:numFmt formatCode="0%" sourceLinked="0"/>
            <c:spPr>
              <a:noFill/>
              <a:ln>
                <a:noFill/>
                <a:round/>
              </a:ln>
              <a:effectLst/>
            </c:spPr>
            <c:txPr>
              <a:bodyPr/>
              <a:lstStyle/>
              <a:p>
                <a:pPr>
                  <a:defRPr sz="900" b="0" baseline="0">
                    <a:solidFill>
                      <a:srgbClr val="404040"/>
                    </a:solidFill>
                    <a:latin typeface="Montserrat"/>
                    <a:ea typeface="Montserrat"/>
                    <a:cs typeface="Montserrat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>
                      <a:solidFill>
                        <a:srgbClr val="A6A6A6"/>
                      </a:solidFill>
                      <a:prstDash val="solid"/>
                      <a:round/>
                    </a:ln>
                  </c:spPr>
                </c15:leaderLines>
              </c:ext>
            </c:extLst>
          </c:dLbls>
          <c:cat>
            <c:strRef>
              <c:f>'Sheet1'!$A$2:$A$6</c:f>
              <c:strCache>
                <c:ptCount val="5"/>
                <c:pt idx="0">
                  <c:v>Once Per Year</c:v>
                </c:pt>
                <c:pt idx="1">
                  <c:v>2-3 Times Per Year</c:v>
                </c:pt>
                <c:pt idx="2">
                  <c:v>4-5 Times Per Year</c:v>
                </c:pt>
                <c:pt idx="3">
                  <c:v>6-9 Times Per Year</c:v>
                </c:pt>
                <c:pt idx="4">
                  <c:v>10+ Times Per Year</c:v>
                </c:pt>
              </c:strCache>
            </c:strRef>
          </c:cat>
          <c:val>
            <c:numRef>
              <c:f>'Sheet1'!$C$2:$C$6</c:f>
              <c:numCache>
                <c:formatCode>General</c:formatCode>
                <c:ptCount val="5"/>
                <c:pt idx="0">
                  <c:v>0.7006</c:v>
                </c:pt>
                <c:pt idx="1">
                  <c:v>0.2155</c:v>
                </c:pt>
                <c:pt idx="2">
                  <c:v>3.78E-2</c:v>
                </c:pt>
                <c:pt idx="3">
                  <c:v>2.75E-2</c:v>
                </c:pt>
                <c:pt idx="4">
                  <c:v>1.83E-2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F6FD-4842-8BD2-F4BD25A76F6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8"/>
        <c:axId val="1099973248"/>
        <c:axId val="1099974080"/>
      </c:barChart>
      <c:catAx>
        <c:axId val="1099973248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spPr>
          <a:ln>
            <a:solidFill>
              <a:srgbClr val="D9D9D9"/>
            </a:solidFill>
            <a:prstDash val="solid"/>
            <a:round/>
          </a:ln>
        </c:spPr>
        <c:txPr>
          <a:bodyPr rot="-1500000"/>
          <a:lstStyle/>
          <a:p>
            <a:pPr algn="ctr">
              <a:defRPr sz="700" baseline="0">
                <a:solidFill>
                  <a:srgbClr val="595959"/>
                </a:solidFill>
                <a:latin typeface="Montserrat"/>
                <a:ea typeface="Montserrat"/>
                <a:cs typeface="Montserrat"/>
              </a:defRPr>
            </a:pPr>
            <a:endParaRPr lang="en-US"/>
          </a:p>
        </c:txPr>
        <c:crossAx val="1099974080"/>
        <c:crosses val="autoZero"/>
        <c:auto val="1"/>
        <c:lblAlgn val="ctr"/>
        <c:lblOffset val="100"/>
        <c:noMultiLvlLbl val="0"/>
      </c:catAx>
      <c:valAx>
        <c:axId val="1099974080"/>
        <c:scaling>
          <c:orientation val="minMax"/>
        </c:scaling>
        <c:delete val="0"/>
        <c:axPos val="l"/>
        <c:numFmt formatCode="0%" sourceLinked="0"/>
        <c:majorTickMark val="out"/>
        <c:minorTickMark val="none"/>
        <c:tickLblPos val="nextTo"/>
        <c:spPr>
          <a:ln>
            <a:solidFill>
              <a:srgbClr val="E7E6E6"/>
            </a:solidFill>
            <a:prstDash val="solid"/>
            <a:round/>
          </a:ln>
        </c:spPr>
        <c:txPr>
          <a:bodyPr/>
          <a:lstStyle/>
          <a:p>
            <a:pPr algn="ctr">
              <a:defRPr sz="900" baseline="0">
                <a:solidFill>
                  <a:srgbClr val="595959"/>
                </a:solidFill>
                <a:latin typeface="Montserrat"/>
                <a:ea typeface="Montserrat"/>
                <a:cs typeface="Montserrat"/>
              </a:defRPr>
            </a:pPr>
            <a:endParaRPr lang="en-US"/>
          </a:p>
        </c:txPr>
        <c:crossAx val="1099973248"/>
        <c:crosses val="autoZero"/>
        <c:crossBetween val="between"/>
      </c:valAx>
      <c:spPr>
        <a:noFill/>
        <a:ln>
          <a:noFill/>
          <a:round/>
        </a:ln>
        <a:effectLst/>
      </c:spPr>
    </c:plotArea>
    <c:legend>
      <c:legendPos val="b"/>
      <c:layout>
        <c:manualLayout>
          <c:xMode val="edge"/>
          <c:yMode val="edge"/>
          <c:x val="5.0681491468499212E-3"/>
          <c:y val="0.90038322694149087"/>
          <c:w val="0.41754724409448812"/>
          <c:h val="9.9616699630498448E-2"/>
        </c:manualLayout>
      </c:layout>
      <c:overlay val="0"/>
      <c:spPr>
        <a:noFill/>
        <a:ln>
          <a:noFill/>
          <a:round/>
        </a:ln>
        <a:effectLst/>
      </c:spPr>
      <c:txPr>
        <a:bodyPr/>
        <a:lstStyle/>
        <a:p>
          <a:pPr>
            <a:defRPr sz="800" b="0" baseline="0">
              <a:solidFill>
                <a:srgbClr val="595959"/>
              </a:solidFill>
              <a:latin typeface="Montserrat"/>
              <a:ea typeface="Montserrat"/>
              <a:cs typeface="Montserrat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  <a:round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2795728120525421"/>
          <c:y val="9.0272246991608004E-2"/>
          <c:w val="0.85810532227926073"/>
          <c:h val="0.8194555060167839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Series1</c:v>
                </c:pt>
              </c:strCache>
            </c:strRef>
          </c:tx>
          <c:spPr>
            <a:solidFill>
              <a:srgbClr val="4FC042"/>
            </a:solidFill>
            <a:ln>
              <a:noFill/>
              <a:round/>
            </a:ln>
            <a:effectLst/>
          </c:spPr>
          <c:invertIfNegative val="1"/>
          <c:dLbls>
            <c:numFmt formatCode="0%" sourceLinked="0"/>
            <c:spPr>
              <a:noFill/>
              <a:ln>
                <a:noFill/>
                <a:round/>
              </a:ln>
              <a:effectLst/>
            </c:spPr>
            <c:txPr>
              <a:bodyPr/>
              <a:lstStyle/>
              <a:p>
                <a:pPr>
                  <a:defRPr sz="900" b="0" baseline="0">
                    <a:solidFill>
                      <a:srgbClr val="404040"/>
                    </a:solidFill>
                    <a:latin typeface="Montserrat"/>
                    <a:ea typeface="Montserrat"/>
                    <a:cs typeface="Montserrat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>
                      <a:solidFill>
                        <a:srgbClr val="A6A6A6"/>
                      </a:solidFill>
                      <a:prstDash val="solid"/>
                      <a:round/>
                    </a:ln>
                  </c:spPr>
                </c15:leaderLines>
              </c:ext>
            </c:extLst>
          </c:dLbls>
          <c:cat>
            <c:strRef>
              <c:f>'Sheet1'!$A$2:$A$3</c:f>
              <c:strCache>
                <c:ptCount val="2"/>
                <c:pt idx="0">
                  <c:v>Once Per Year</c:v>
                </c:pt>
                <c:pt idx="1">
                  <c:v>2-3 Times Per Year</c:v>
                </c:pt>
              </c:strCache>
            </c:strRef>
          </c:cat>
          <c:val>
            <c:numRef>
              <c:f>'Sheet1'!$D$2:$D$6</c:f>
              <c:numCache>
                <c:formatCode>General</c:formatCode>
                <c:ptCount val="5"/>
                <c:pt idx="0">
                  <c:v>0.12609999999999999</c:v>
                </c:pt>
                <c:pt idx="1">
                  <c:v>-4.5900000000000003E-2</c:v>
                </c:pt>
                <c:pt idx="2">
                  <c:v>-2.3800000000000002E-2</c:v>
                </c:pt>
                <c:pt idx="3">
                  <c:v>-1.72E-2</c:v>
                </c:pt>
                <c:pt idx="4">
                  <c:v>-3.9300000000000002E-2</c:v>
                </c:pt>
              </c:numCache>
            </c:numRef>
          </c:val>
          <c:extLst>
            <c:ext xmlns:c14="http://schemas.microsoft.com/office/drawing/2007/8/2/chart" uri="{6F2FDCE9-48DA-4B69-8628-5D25D57E5C99}">
              <c14:invertSolidFillFmt>
                <c14:spPr xmlns:c14="http://schemas.microsoft.com/office/drawing/2007/8/2/chart">
                  <a:solidFill>
                    <a:srgbClr val="C04242"/>
                  </a:solidFill>
                  <a:ln>
                    <a:noFill/>
                    <a:round/>
                  </a:ln>
                  <a:effectLst/>
                </c14:spPr>
              </c14:invertSolidFillFmt>
            </c:ext>
            <c:ext xmlns:c16="http://schemas.microsoft.com/office/drawing/2014/chart" uri="{C3380CC4-5D6E-409C-BE32-E72D297353CC}">
              <c16:uniqueId val="{00000000-942C-4DA3-89C7-89399A5A4B0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56335232"/>
        <c:axId val="156333984"/>
      </c:barChart>
      <c:catAx>
        <c:axId val="156335232"/>
        <c:scaling>
          <c:orientation val="minMax"/>
        </c:scaling>
        <c:delete val="1"/>
        <c:axPos val="b"/>
        <c:numFmt formatCode="General" sourceLinked="0"/>
        <c:majorTickMark val="none"/>
        <c:minorTickMark val="none"/>
        <c:tickLblPos val="nextTo"/>
        <c:crossAx val="156333984"/>
        <c:crosses val="autoZero"/>
        <c:auto val="1"/>
        <c:lblAlgn val="ctr"/>
        <c:lblOffset val="100"/>
        <c:noMultiLvlLbl val="0"/>
      </c:catAx>
      <c:valAx>
        <c:axId val="156333984"/>
        <c:scaling>
          <c:orientation val="minMax"/>
        </c:scaling>
        <c:delete val="0"/>
        <c:axPos val="l"/>
        <c:numFmt formatCode="0%" sourceLinked="0"/>
        <c:majorTickMark val="out"/>
        <c:minorTickMark val="none"/>
        <c:tickLblPos val="nextTo"/>
        <c:spPr>
          <a:ln>
            <a:solidFill>
              <a:srgbClr val="E7E6E6"/>
            </a:solidFill>
            <a:prstDash val="solid"/>
            <a:round/>
          </a:ln>
        </c:spPr>
        <c:txPr>
          <a:bodyPr/>
          <a:lstStyle/>
          <a:p>
            <a:pPr algn="ctr">
              <a:defRPr sz="900" baseline="0">
                <a:solidFill>
                  <a:srgbClr val="595959"/>
                </a:solidFill>
                <a:latin typeface="Montserrat"/>
                <a:ea typeface="Montserrat"/>
                <a:cs typeface="Montserrat"/>
              </a:defRPr>
            </a:pPr>
            <a:endParaRPr lang="en-US"/>
          </a:p>
        </c:txPr>
        <c:crossAx val="156335232"/>
        <c:crosses val="autoZero"/>
        <c:crossBetween val="between"/>
      </c:valAx>
      <c:spPr>
        <a:noFill/>
        <a:ln>
          <a:noFill/>
          <a:round/>
        </a:ln>
        <a:effectLst/>
      </c:spPr>
    </c:plotArea>
    <c:plotVisOnly val="1"/>
    <c:dispBlanksAs val="gap"/>
    <c:showDLblsOverMax val="0"/>
  </c:chart>
  <c:spPr>
    <a:noFill/>
    <a:ln>
      <a:noFill/>
      <a:round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ln>
          <a:noFill/>
          <a:round/>
        </a:ln>
      </c:spPr>
      <c:txPr>
        <a:bodyPr/>
        <a:lstStyle/>
        <a:p>
          <a:pPr>
            <a:defRPr sz="1860" b="1" baseline="0"/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59983360"/>
        <c:axId val="57253888"/>
      </c:barChart>
      <c:catAx>
        <c:axId val="5998336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57253888"/>
        <c:crosses val="autoZero"/>
        <c:auto val="1"/>
        <c:lblAlgn val="ctr"/>
        <c:lblOffset val="100"/>
        <c:noMultiLvlLbl val="0"/>
      </c:catAx>
      <c:valAx>
        <c:axId val="57253888"/>
        <c:scaling>
          <c:orientation val="minMax"/>
        </c:scaling>
        <c:delete val="0"/>
        <c:axPos val="l"/>
        <c:majorGridlines/>
        <c:numFmt formatCode="General" sourceLinked="0"/>
        <c:majorTickMark val="out"/>
        <c:minorTickMark val="none"/>
        <c:tickLblPos val="nextTo"/>
        <c:crossAx val="59983360"/>
        <c:crosses val="autoZero"/>
        <c:crossBetween val="between"/>
      </c:valAx>
      <c:spPr>
        <a:solidFill>
          <a:srgbClr val="FFFFFF"/>
        </a:solidFill>
        <a:ln>
          <a:noFill/>
          <a:round/>
        </a:ln>
      </c:spPr>
    </c:plotArea>
    <c:legend>
      <c:legendPos val="r"/>
      <c:overlay val="0"/>
    </c:legend>
    <c:plotVisOnly val="1"/>
    <c:dispBlanksAs val="gap"/>
    <c:showDLblsOverMax val="0"/>
  </c:chart>
  <c:spPr>
    <a:solidFill>
      <a:srgbClr val="FFFFFF"/>
    </a:solidFill>
  </c:sp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ln>
          <a:noFill/>
          <a:round/>
        </a:ln>
      </c:spPr>
      <c:txPr>
        <a:bodyPr/>
        <a:lstStyle/>
        <a:p>
          <a:pPr>
            <a:defRPr sz="1860" b="1" baseline="0"/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59983360"/>
        <c:axId val="57253888"/>
      </c:barChart>
      <c:catAx>
        <c:axId val="5998336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57253888"/>
        <c:crosses val="autoZero"/>
        <c:auto val="1"/>
        <c:lblAlgn val="ctr"/>
        <c:lblOffset val="100"/>
        <c:noMultiLvlLbl val="0"/>
      </c:catAx>
      <c:valAx>
        <c:axId val="57253888"/>
        <c:scaling>
          <c:orientation val="minMax"/>
        </c:scaling>
        <c:delete val="0"/>
        <c:axPos val="l"/>
        <c:majorGridlines/>
        <c:numFmt formatCode="General" sourceLinked="0"/>
        <c:majorTickMark val="out"/>
        <c:minorTickMark val="none"/>
        <c:tickLblPos val="nextTo"/>
        <c:crossAx val="59983360"/>
        <c:crosses val="autoZero"/>
        <c:crossBetween val="between"/>
      </c:valAx>
      <c:spPr>
        <a:solidFill>
          <a:srgbClr val="FFFFFF"/>
        </a:solidFill>
        <a:ln>
          <a:noFill/>
          <a:round/>
        </a:ln>
      </c:spPr>
    </c:plotArea>
    <c:legend>
      <c:legendPos val="r"/>
      <c:overlay val="0"/>
    </c:legend>
    <c:plotVisOnly val="1"/>
    <c:dispBlanksAs val="gap"/>
    <c:showDLblsOverMax val="0"/>
  </c:chart>
  <c:spPr>
    <a:solidFill>
      <a:srgbClr val="FFFFFF"/>
    </a:solidFill>
  </c:spPr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3058824550553441"/>
          <c:y val="4.2361057701551658E-2"/>
          <c:w val="0.8554743443406283"/>
          <c:h val="0.6580297400449922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02/11/2022 - 25/10/2023</c:v>
                </c:pt>
              </c:strCache>
            </c:strRef>
          </c:tx>
          <c:spPr>
            <a:solidFill>
              <a:srgbClr val="142561"/>
            </a:solidFill>
            <a:ln>
              <a:noFill/>
              <a:round/>
            </a:ln>
            <a:effectLst/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1-BCFC-4D67-A7AE-0F63C37062AB}"/>
              </c:ext>
            </c:extLst>
          </c:dPt>
          <c:cat>
            <c:strRef>
              <c:f>'Sheet1'!$A$2:$A$5</c:f>
              <c:strCache>
                <c:ptCount val="4"/>
                <c:pt idx="0">
                  <c:v>Bathurst Arms GL77BZ</c:v>
                </c:pt>
                <c:pt idx="1">
                  <c:v>Drillmans Arms Lim GL72JY</c:v>
                </c:pt>
                <c:pt idx="2">
                  <c:v>Plough Inn GL72LB</c:v>
                </c:pt>
                <c:pt idx="3">
                  <c:v>Chedworth Vill GL544NE</c:v>
                </c:pt>
              </c:strCache>
            </c:strRef>
          </c:cat>
          <c:val>
            <c:numRef>
              <c:f>'Sheet1'!$B$2:$B$5</c:f>
              <c:numCache>
                <c:formatCode>General</c:formatCode>
                <c:ptCount val="4"/>
                <c:pt idx="0">
                  <c:v>22.893899999999999</c:v>
                </c:pt>
                <c:pt idx="1">
                  <c:v>10.586399999999999</c:v>
                </c:pt>
                <c:pt idx="2">
                  <c:v>26.8048</c:v>
                </c:pt>
                <c:pt idx="3">
                  <c:v>8.8638999999999992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BCFC-4D67-A7AE-0F63C37062AB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08/11/2023 - 30/10/2024</c:v>
                </c:pt>
              </c:strCache>
            </c:strRef>
          </c:tx>
          <c:spPr>
            <a:solidFill>
              <a:srgbClr val="2EADE4"/>
            </a:solidFill>
            <a:ln>
              <a:noFill/>
              <a:round/>
            </a:ln>
            <a:effectLst/>
          </c:spPr>
          <c:invertIfNegative val="0"/>
          <c:dLbls>
            <c:numFmt formatCode="\£0.00" sourceLinked="0"/>
            <c:spPr>
              <a:noFill/>
              <a:ln>
                <a:noFill/>
                <a:round/>
              </a:ln>
              <a:effectLst/>
            </c:spPr>
            <c:txPr>
              <a:bodyPr/>
              <a:lstStyle/>
              <a:p>
                <a:pPr>
                  <a:defRPr sz="900" b="0" baseline="0">
                    <a:solidFill>
                      <a:srgbClr val="404040"/>
                    </a:solidFill>
                    <a:latin typeface="Montserrat"/>
                    <a:ea typeface="Montserrat"/>
                    <a:cs typeface="Montserrat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>
                      <a:solidFill>
                        <a:srgbClr val="A6A6A6"/>
                      </a:solidFill>
                      <a:prstDash val="solid"/>
                      <a:round/>
                    </a:ln>
                  </c:spPr>
                </c15:leaderLines>
              </c:ext>
            </c:extLst>
          </c:dLbls>
          <c:cat>
            <c:strRef>
              <c:f>'Sheet1'!$A$2:$A$5</c:f>
              <c:strCache>
                <c:ptCount val="4"/>
                <c:pt idx="0">
                  <c:v>Bathurst Arms GL77BZ</c:v>
                </c:pt>
                <c:pt idx="1">
                  <c:v>Drillmans Arms Lim GL72JY</c:v>
                </c:pt>
                <c:pt idx="2">
                  <c:v>Plough Inn GL72LB</c:v>
                </c:pt>
                <c:pt idx="3">
                  <c:v>Chedworth Vill GL544NE</c:v>
                </c:pt>
              </c:strCache>
            </c:strRef>
          </c:cat>
          <c:val>
            <c:numRef>
              <c:f>'Sheet1'!$C$2:$C$5</c:f>
              <c:numCache>
                <c:formatCode>General</c:formatCode>
                <c:ptCount val="4"/>
                <c:pt idx="0">
                  <c:v>24.893899999999999</c:v>
                </c:pt>
                <c:pt idx="1">
                  <c:v>11.3306</c:v>
                </c:pt>
                <c:pt idx="2">
                  <c:v>27.259799999999998</c:v>
                </c:pt>
                <c:pt idx="3">
                  <c:v>7.8757000000000001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BCFC-4D67-A7AE-0F63C37062A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8"/>
        <c:axId val="1099973248"/>
        <c:axId val="1099974080"/>
      </c:barChart>
      <c:catAx>
        <c:axId val="1099973248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spPr>
          <a:ln>
            <a:solidFill>
              <a:srgbClr val="D9D9D9"/>
            </a:solidFill>
            <a:prstDash val="solid"/>
            <a:round/>
          </a:ln>
        </c:spPr>
        <c:txPr>
          <a:bodyPr rot="-1500000"/>
          <a:lstStyle/>
          <a:p>
            <a:pPr algn="ctr">
              <a:defRPr sz="700" baseline="0">
                <a:solidFill>
                  <a:srgbClr val="595959"/>
                </a:solidFill>
                <a:latin typeface="Montserrat"/>
                <a:ea typeface="Montserrat"/>
                <a:cs typeface="Montserrat"/>
              </a:defRPr>
            </a:pPr>
            <a:endParaRPr lang="en-US"/>
          </a:p>
        </c:txPr>
        <c:crossAx val="1099974080"/>
        <c:crosses val="autoZero"/>
        <c:auto val="1"/>
        <c:lblAlgn val="ctr"/>
        <c:lblOffset val="100"/>
        <c:noMultiLvlLbl val="0"/>
      </c:catAx>
      <c:valAx>
        <c:axId val="1099974080"/>
        <c:scaling>
          <c:orientation val="minMax"/>
        </c:scaling>
        <c:delete val="0"/>
        <c:axPos val="l"/>
        <c:numFmt formatCode="\£0.00" sourceLinked="0"/>
        <c:majorTickMark val="out"/>
        <c:minorTickMark val="none"/>
        <c:tickLblPos val="nextTo"/>
        <c:spPr>
          <a:ln>
            <a:solidFill>
              <a:srgbClr val="E7E6E6"/>
            </a:solidFill>
            <a:prstDash val="solid"/>
            <a:round/>
          </a:ln>
        </c:spPr>
        <c:txPr>
          <a:bodyPr/>
          <a:lstStyle/>
          <a:p>
            <a:pPr algn="ctr">
              <a:defRPr sz="900" baseline="0">
                <a:solidFill>
                  <a:srgbClr val="595959"/>
                </a:solidFill>
                <a:latin typeface="Montserrat"/>
                <a:ea typeface="Montserrat"/>
                <a:cs typeface="Montserrat"/>
              </a:defRPr>
            </a:pPr>
            <a:endParaRPr lang="en-US"/>
          </a:p>
        </c:txPr>
        <c:crossAx val="1099973248"/>
        <c:crosses val="autoZero"/>
        <c:crossBetween val="between"/>
      </c:valAx>
      <c:spPr>
        <a:noFill/>
        <a:ln>
          <a:noFill/>
          <a:round/>
        </a:ln>
        <a:effectLst/>
      </c:spPr>
    </c:plotArea>
    <c:legend>
      <c:legendPos val="b"/>
      <c:layout>
        <c:manualLayout>
          <c:xMode val="edge"/>
          <c:yMode val="edge"/>
          <c:x val="5.0681491468499212E-3"/>
          <c:y val="0.90038322694149087"/>
          <c:w val="0.41754724409448812"/>
          <c:h val="9.9616699630498448E-2"/>
        </c:manualLayout>
      </c:layout>
      <c:overlay val="0"/>
      <c:spPr>
        <a:noFill/>
        <a:ln>
          <a:noFill/>
          <a:round/>
        </a:ln>
        <a:effectLst/>
      </c:spPr>
      <c:txPr>
        <a:bodyPr/>
        <a:lstStyle/>
        <a:p>
          <a:pPr>
            <a:defRPr sz="800" b="0" baseline="0">
              <a:solidFill>
                <a:srgbClr val="595959"/>
              </a:solidFill>
              <a:latin typeface="Montserrat"/>
              <a:ea typeface="Montserrat"/>
              <a:cs typeface="Montserrat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  <a:round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ln>
            <a:headEnd type="none"/>
            <a:tailEnd type="none"/>
          </a:ln>
        </p:spPr>
        <p:txBody>
          <a:bodyPr wrap="square" anchor="b"/>
          <a:lstStyle>
            <a:lvl1pPr algn="ctr">
              <a:defRPr sz="6000" dirty="0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ln>
            <a:headEnd type="none"/>
            <a:tailEnd type="none"/>
          </a:ln>
        </p:spPr>
        <p:txBody>
          <a:bodyPr wrap="square"/>
          <a:lstStyle>
            <a:lvl1pPr marL="0" indent="0" algn="ctr">
              <a:buNone/>
              <a:defRPr sz="2400" dirty="0"/>
            </a:lvl1pPr>
            <a:lvl2pPr marL="457200" indent="0" algn="ctr">
              <a:buNone/>
              <a:defRPr sz="2000" dirty="0"/>
            </a:lvl2pPr>
            <a:lvl3pPr marL="914400" indent="0" algn="ctr">
              <a:buNone/>
              <a:defRPr sz="1800" dirty="0"/>
            </a:lvl3pPr>
            <a:lvl4pPr marL="1371600" indent="0" algn="ctr">
              <a:buNone/>
              <a:defRPr sz="1600" dirty="0"/>
            </a:lvl4pPr>
            <a:lvl5pPr marL="1828800" indent="0" algn="ctr">
              <a:buNone/>
              <a:defRPr sz="1600" dirty="0"/>
            </a:lvl5pPr>
            <a:lvl6pPr marL="2286000" indent="0" algn="ctr">
              <a:buNone/>
              <a:defRPr sz="1600" dirty="0"/>
            </a:lvl6pPr>
            <a:lvl7pPr marL="2743200" indent="0" algn="ctr">
              <a:buNone/>
              <a:defRPr sz="1600" dirty="0"/>
            </a:lvl7pPr>
            <a:lvl8pPr marL="3200400" indent="0" algn="ctr">
              <a:buNone/>
              <a:defRPr sz="1600" dirty="0"/>
            </a:lvl8pPr>
            <a:lvl9pPr marL="3657600" indent="0" algn="ctr">
              <a:buNone/>
              <a:defRPr sz="1600" dirty="0"/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ln>
            <a:headEnd type="none"/>
            <a:tailEnd type="none"/>
          </a:ln>
        </p:spPr>
        <p:txBody>
          <a:bodyPr wrap="square"/>
          <a:lstStyle/>
          <a:p>
            <a:fld id="{4DE0A778-0017-4C63-95AB-A5EF0DCCE56C}" type="datetimeFigureOut">
              <a:rPr lang="en-GB" dirty="0"/>
              <a:t>25/11/2024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ln>
            <a:headEnd type="none"/>
            <a:tailEnd type="none"/>
          </a:ln>
        </p:spPr>
        <p:txBody>
          <a:bodyPr wrap="square"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ln>
            <a:headEnd type="none"/>
            <a:tailEnd type="none"/>
          </a:ln>
        </p:spPr>
        <p:txBody>
          <a:bodyPr wrap="square"/>
          <a:lstStyle/>
          <a:p>
            <a:fld id="{30DCA2EA-7626-49FF-B973-213EEDB2C2D4}" type="slidenum">
              <a:rPr lang="en-GB" dirty="0"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ln>
            <a:headEnd type="none"/>
            <a:tailEnd type="none"/>
          </a:ln>
        </p:spPr>
        <p:txBody>
          <a:bodyPr wrap="square"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ln>
            <a:headEnd type="none"/>
            <a:tailEnd type="none"/>
          </a:ln>
        </p:spPr>
        <p:txBody>
          <a:bodyPr vert="eaVert" wrap="square"/>
          <a:lstStyle/>
          <a:p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ln>
            <a:headEnd type="none"/>
            <a:tailEnd type="none"/>
          </a:ln>
        </p:spPr>
        <p:txBody>
          <a:bodyPr wrap="square"/>
          <a:lstStyle/>
          <a:p>
            <a:fld id="{4DE0A778-0017-4C63-95AB-A5EF0DCCE56C}" type="datetimeFigureOut">
              <a:rPr lang="en-GB" dirty="0"/>
              <a:t>25/11/2024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ln>
            <a:headEnd type="none"/>
            <a:tailEnd type="none"/>
          </a:ln>
        </p:spPr>
        <p:txBody>
          <a:bodyPr wrap="square"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ln>
            <a:headEnd type="none"/>
            <a:tailEnd type="none"/>
          </a:ln>
        </p:spPr>
        <p:txBody>
          <a:bodyPr wrap="square"/>
          <a:lstStyle/>
          <a:p>
            <a:fld id="{30DCA2EA-7626-49FF-B973-213EEDB2C2D4}" type="slidenum">
              <a:rPr lang="en-GB" dirty="0"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ln>
            <a:headEnd type="none"/>
            <a:tailEnd type="none"/>
          </a:ln>
        </p:spPr>
        <p:txBody>
          <a:bodyPr vert="eaVert" wrap="square"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ln>
            <a:headEnd type="none"/>
            <a:tailEnd type="none"/>
          </a:ln>
        </p:spPr>
        <p:txBody>
          <a:bodyPr vert="eaVert" wrap="square"/>
          <a:lstStyle/>
          <a:p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ln>
            <a:headEnd type="none"/>
            <a:tailEnd type="none"/>
          </a:ln>
        </p:spPr>
        <p:txBody>
          <a:bodyPr wrap="square"/>
          <a:lstStyle/>
          <a:p>
            <a:fld id="{4DE0A778-0017-4C63-95AB-A5EF0DCCE56C}" type="datetimeFigureOut">
              <a:rPr lang="en-GB" dirty="0"/>
              <a:t>25/11/2024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ln>
            <a:headEnd type="none"/>
            <a:tailEnd type="none"/>
          </a:ln>
        </p:spPr>
        <p:txBody>
          <a:bodyPr wrap="square"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ln>
            <a:headEnd type="none"/>
            <a:tailEnd type="none"/>
          </a:ln>
        </p:spPr>
        <p:txBody>
          <a:bodyPr wrap="square"/>
          <a:lstStyle/>
          <a:p>
            <a:fld id="{30DCA2EA-7626-49FF-B973-213EEDB2C2D4}" type="slidenum">
              <a:rPr lang="en-GB" dirty="0"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ln>
            <a:headEnd type="none"/>
            <a:tailEnd type="none"/>
          </a:ln>
        </p:spPr>
        <p:txBody>
          <a:bodyPr wrap="square"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ln>
            <a:headEnd type="none"/>
            <a:tailEnd type="none"/>
          </a:ln>
        </p:spPr>
        <p:txBody>
          <a:bodyPr wrap="square"/>
          <a:lstStyle/>
          <a:p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ln>
            <a:headEnd type="none"/>
            <a:tailEnd type="none"/>
          </a:ln>
        </p:spPr>
        <p:txBody>
          <a:bodyPr wrap="square"/>
          <a:lstStyle/>
          <a:p>
            <a:fld id="{4DE0A778-0017-4C63-95AB-A5EF0DCCE56C}" type="datetimeFigureOut">
              <a:rPr lang="en-GB" dirty="0"/>
              <a:t>25/11/2024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ln>
            <a:headEnd type="none"/>
            <a:tailEnd type="none"/>
          </a:ln>
        </p:spPr>
        <p:txBody>
          <a:bodyPr wrap="square"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ln>
            <a:headEnd type="none"/>
            <a:tailEnd type="none"/>
          </a:ln>
        </p:spPr>
        <p:txBody>
          <a:bodyPr wrap="square"/>
          <a:lstStyle/>
          <a:p>
            <a:fld id="{30DCA2EA-7626-49FF-B973-213EEDB2C2D4}" type="slidenum">
              <a:rPr lang="en-GB" dirty="0"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ln>
            <a:headEnd type="none"/>
            <a:tailEnd type="none"/>
          </a:ln>
        </p:spPr>
        <p:txBody>
          <a:bodyPr wrap="square" anchor="b"/>
          <a:lstStyle>
            <a:lvl1pPr>
              <a:defRPr sz="6000" dirty="0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ln>
            <a:headEnd type="none"/>
            <a:tailEnd type="none"/>
          </a:ln>
        </p:spPr>
        <p:txBody>
          <a:bodyPr wrap="square"/>
          <a:lstStyle>
            <a:lvl1pPr marL="0" indent="0">
              <a:buNone/>
              <a:defRPr sz="2400" dirty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 dirty="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 dirty="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 dirty="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 dirty="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 dirty="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 dirty="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 dirty="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 dirty="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ln>
            <a:headEnd type="none"/>
            <a:tailEnd type="none"/>
          </a:ln>
        </p:spPr>
        <p:txBody>
          <a:bodyPr wrap="square"/>
          <a:lstStyle/>
          <a:p>
            <a:fld id="{4DE0A778-0017-4C63-95AB-A5EF0DCCE56C}" type="datetimeFigureOut">
              <a:rPr lang="en-GB" dirty="0"/>
              <a:t>25/11/2024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ln>
            <a:headEnd type="none"/>
            <a:tailEnd type="none"/>
          </a:ln>
        </p:spPr>
        <p:txBody>
          <a:bodyPr wrap="square"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ln>
            <a:headEnd type="none"/>
            <a:tailEnd type="none"/>
          </a:ln>
        </p:spPr>
        <p:txBody>
          <a:bodyPr wrap="square"/>
          <a:lstStyle/>
          <a:p>
            <a:fld id="{30DCA2EA-7626-49FF-B973-213EEDB2C2D4}" type="slidenum">
              <a:rPr lang="en-GB" dirty="0"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ln>
            <a:headEnd type="none"/>
            <a:tailEnd type="none"/>
          </a:ln>
        </p:spPr>
        <p:txBody>
          <a:bodyPr wrap="square"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ln>
            <a:headEnd type="none"/>
            <a:tailEnd type="none"/>
          </a:ln>
        </p:spPr>
        <p:txBody>
          <a:bodyPr wrap="square"/>
          <a:lstStyle/>
          <a:p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ln>
            <a:headEnd type="none"/>
            <a:tailEnd type="none"/>
          </a:ln>
        </p:spPr>
        <p:txBody>
          <a:bodyPr wrap="square"/>
          <a:lstStyle/>
          <a:p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ln>
            <a:headEnd type="none"/>
            <a:tailEnd type="none"/>
          </a:ln>
        </p:spPr>
        <p:txBody>
          <a:bodyPr wrap="square"/>
          <a:lstStyle/>
          <a:p>
            <a:fld id="{4DE0A778-0017-4C63-95AB-A5EF0DCCE56C}" type="datetimeFigureOut">
              <a:rPr lang="en-GB" dirty="0"/>
              <a:t>25/11/2024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ln>
            <a:headEnd type="none"/>
            <a:tailEnd type="none"/>
          </a:ln>
        </p:spPr>
        <p:txBody>
          <a:bodyPr wrap="square"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ln>
            <a:headEnd type="none"/>
            <a:tailEnd type="none"/>
          </a:ln>
        </p:spPr>
        <p:txBody>
          <a:bodyPr wrap="square"/>
          <a:lstStyle/>
          <a:p>
            <a:fld id="{30DCA2EA-7626-49FF-B973-213EEDB2C2D4}" type="slidenum">
              <a:rPr lang="en-GB" dirty="0"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ln>
            <a:headEnd type="none"/>
            <a:tailEnd type="none"/>
          </a:ln>
        </p:spPr>
        <p:txBody>
          <a:bodyPr wrap="square"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ln>
            <a:headEnd type="none"/>
            <a:tailEnd type="none"/>
          </a:ln>
        </p:spPr>
        <p:txBody>
          <a:bodyPr wrap="square" anchor="b"/>
          <a:lstStyle>
            <a:lvl1pPr marL="0" indent="0">
              <a:buNone/>
              <a:defRPr sz="2400" b="1" dirty="0"/>
            </a:lvl1pPr>
            <a:lvl2pPr marL="457200" indent="0">
              <a:buNone/>
              <a:defRPr sz="2000" b="1" dirty="0"/>
            </a:lvl2pPr>
            <a:lvl3pPr marL="914400" indent="0">
              <a:buNone/>
              <a:defRPr sz="1800" b="1" dirty="0"/>
            </a:lvl3pPr>
            <a:lvl4pPr marL="1371600" indent="0">
              <a:buNone/>
              <a:defRPr sz="1600" b="1" dirty="0"/>
            </a:lvl4pPr>
            <a:lvl5pPr marL="1828800" indent="0">
              <a:buNone/>
              <a:defRPr sz="1600" b="1" dirty="0"/>
            </a:lvl5pPr>
            <a:lvl6pPr marL="2286000" indent="0">
              <a:buNone/>
              <a:defRPr sz="1600" b="1" dirty="0"/>
            </a:lvl6pPr>
            <a:lvl7pPr marL="2743200" indent="0">
              <a:buNone/>
              <a:defRPr sz="1600" b="1" dirty="0"/>
            </a:lvl7pPr>
            <a:lvl8pPr marL="3200400" indent="0">
              <a:buNone/>
              <a:defRPr sz="1600" b="1" dirty="0"/>
            </a:lvl8pPr>
            <a:lvl9pPr marL="3657600" indent="0">
              <a:buNone/>
              <a:defRPr sz="1600" b="1" dirty="0"/>
            </a:lvl9pPr>
          </a:lstStyle>
          <a:p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ln>
            <a:headEnd type="none"/>
            <a:tailEnd type="none"/>
          </a:ln>
        </p:spPr>
        <p:txBody>
          <a:bodyPr wrap="square"/>
          <a:lstStyle/>
          <a:p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ln>
            <a:headEnd type="none"/>
            <a:tailEnd type="none"/>
          </a:ln>
        </p:spPr>
        <p:txBody>
          <a:bodyPr wrap="square" anchor="b"/>
          <a:lstStyle>
            <a:lvl1pPr marL="0" indent="0">
              <a:buNone/>
              <a:defRPr sz="2400" b="1" dirty="0"/>
            </a:lvl1pPr>
            <a:lvl2pPr marL="457200" indent="0">
              <a:buNone/>
              <a:defRPr sz="2000" b="1" dirty="0"/>
            </a:lvl2pPr>
            <a:lvl3pPr marL="914400" indent="0">
              <a:buNone/>
              <a:defRPr sz="1800" b="1" dirty="0"/>
            </a:lvl3pPr>
            <a:lvl4pPr marL="1371600" indent="0">
              <a:buNone/>
              <a:defRPr sz="1600" b="1" dirty="0"/>
            </a:lvl4pPr>
            <a:lvl5pPr marL="1828800" indent="0">
              <a:buNone/>
              <a:defRPr sz="1600" b="1" dirty="0"/>
            </a:lvl5pPr>
            <a:lvl6pPr marL="2286000" indent="0">
              <a:buNone/>
              <a:defRPr sz="1600" b="1" dirty="0"/>
            </a:lvl6pPr>
            <a:lvl7pPr marL="2743200" indent="0">
              <a:buNone/>
              <a:defRPr sz="1600" b="1" dirty="0"/>
            </a:lvl7pPr>
            <a:lvl8pPr marL="3200400" indent="0">
              <a:buNone/>
              <a:defRPr sz="1600" b="1" dirty="0"/>
            </a:lvl8pPr>
            <a:lvl9pPr marL="3657600" indent="0">
              <a:buNone/>
              <a:defRPr sz="1600" b="1" dirty="0"/>
            </a:lvl9pPr>
          </a:lstStyle>
          <a:p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ln>
            <a:headEnd type="none"/>
            <a:tailEnd type="none"/>
          </a:ln>
        </p:spPr>
        <p:txBody>
          <a:bodyPr wrap="square"/>
          <a:lstStyle/>
          <a:p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ln>
            <a:headEnd type="none"/>
            <a:tailEnd type="none"/>
          </a:ln>
        </p:spPr>
        <p:txBody>
          <a:bodyPr wrap="square"/>
          <a:lstStyle/>
          <a:p>
            <a:fld id="{4DE0A778-0017-4C63-95AB-A5EF0DCCE56C}" type="datetimeFigureOut">
              <a:rPr lang="en-GB" dirty="0"/>
              <a:t>25/11/2024</a:t>
            </a:fld>
            <a:endParaRPr lang="en-GB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ln>
            <a:headEnd type="none"/>
            <a:tailEnd type="none"/>
          </a:ln>
        </p:spPr>
        <p:txBody>
          <a:bodyPr wrap="square"/>
          <a:lstStyle/>
          <a:p>
            <a:endParaRPr lang="en-GB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ln>
            <a:headEnd type="none"/>
            <a:tailEnd type="none"/>
          </a:ln>
        </p:spPr>
        <p:txBody>
          <a:bodyPr wrap="square"/>
          <a:lstStyle/>
          <a:p>
            <a:fld id="{30DCA2EA-7626-49FF-B973-213EEDB2C2D4}" type="slidenum">
              <a:rPr lang="en-GB" dirty="0"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ln>
            <a:headEnd type="none"/>
            <a:tailEnd type="none"/>
          </a:ln>
        </p:spPr>
        <p:txBody>
          <a:bodyPr wrap="square"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ln>
            <a:headEnd type="none"/>
            <a:tailEnd type="none"/>
          </a:ln>
        </p:spPr>
        <p:txBody>
          <a:bodyPr wrap="square"/>
          <a:lstStyle/>
          <a:p>
            <a:fld id="{4DE0A778-0017-4C63-95AB-A5EF0DCCE56C}" type="datetimeFigureOut">
              <a:rPr lang="en-GB" dirty="0"/>
              <a:t>25/11/2024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ln>
            <a:headEnd type="none"/>
            <a:tailEnd type="none"/>
          </a:ln>
        </p:spPr>
        <p:txBody>
          <a:bodyPr wrap="square"/>
          <a:lstStyle/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ln>
            <a:headEnd type="none"/>
            <a:tailEnd type="none"/>
          </a:ln>
        </p:spPr>
        <p:txBody>
          <a:bodyPr wrap="square"/>
          <a:lstStyle/>
          <a:p>
            <a:fld id="{30DCA2EA-7626-49FF-B973-213EEDB2C2D4}" type="slidenum">
              <a:rPr lang="en-GB" dirty="0"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ln>
            <a:headEnd type="none"/>
            <a:tailEnd type="none"/>
          </a:ln>
        </p:spPr>
        <p:txBody>
          <a:bodyPr wrap="square"/>
          <a:lstStyle/>
          <a:p>
            <a:fld id="{4DE0A778-0017-4C63-95AB-A5EF0DCCE56C}" type="datetimeFigureOut">
              <a:rPr lang="en-GB" dirty="0"/>
              <a:t>25/11/2024</a:t>
            </a:fld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ln>
            <a:headEnd type="none"/>
            <a:tailEnd type="none"/>
          </a:ln>
        </p:spPr>
        <p:txBody>
          <a:bodyPr wrap="square"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ln>
            <a:headEnd type="none"/>
            <a:tailEnd type="none"/>
          </a:ln>
        </p:spPr>
        <p:txBody>
          <a:bodyPr wrap="square"/>
          <a:lstStyle/>
          <a:p>
            <a:fld id="{30DCA2EA-7626-49FF-B973-213EEDB2C2D4}" type="slidenum">
              <a:rPr lang="en-GB" dirty="0"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ln>
            <a:headEnd type="none"/>
            <a:tailEnd type="none"/>
          </a:ln>
        </p:spPr>
        <p:txBody>
          <a:bodyPr wrap="square" anchor="b"/>
          <a:lstStyle>
            <a:lvl1pPr>
              <a:defRPr sz="3200" dirty="0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ln>
            <a:headEnd type="none"/>
            <a:tailEnd type="none"/>
          </a:ln>
        </p:spPr>
        <p:txBody>
          <a:bodyPr wrap="square"/>
          <a:lstStyle>
            <a:lvl1pPr>
              <a:defRPr sz="3200" dirty="0"/>
            </a:lvl1pPr>
            <a:lvl2pPr>
              <a:defRPr sz="2800" dirty="0"/>
            </a:lvl2pPr>
            <a:lvl3pPr>
              <a:defRPr sz="2400" dirty="0"/>
            </a:lvl3pPr>
            <a:lvl4pPr>
              <a:defRPr sz="2000" dirty="0"/>
            </a:lvl4pPr>
            <a:lvl5pPr>
              <a:defRPr sz="2000" dirty="0"/>
            </a:lvl5pPr>
            <a:lvl6pPr>
              <a:defRPr sz="2000" dirty="0"/>
            </a:lvl6pPr>
            <a:lvl7pPr>
              <a:defRPr sz="2000" dirty="0"/>
            </a:lvl7pPr>
            <a:lvl8pPr>
              <a:defRPr sz="2000" dirty="0"/>
            </a:lvl8pPr>
            <a:lvl9pPr>
              <a:defRPr sz="2000" dirty="0"/>
            </a:lvl9pPr>
          </a:lstStyle>
          <a:p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ln>
            <a:headEnd type="none"/>
            <a:tailEnd type="none"/>
          </a:ln>
        </p:spPr>
        <p:txBody>
          <a:bodyPr wrap="square"/>
          <a:lstStyle>
            <a:lvl1pPr marL="0" indent="0">
              <a:buNone/>
              <a:defRPr sz="1600" dirty="0"/>
            </a:lvl1pPr>
            <a:lvl2pPr marL="457200" indent="0">
              <a:buNone/>
              <a:defRPr sz="1400" dirty="0"/>
            </a:lvl2pPr>
            <a:lvl3pPr marL="914400" indent="0">
              <a:buNone/>
              <a:defRPr sz="1200" dirty="0"/>
            </a:lvl3pPr>
            <a:lvl4pPr marL="1371600" indent="0">
              <a:buNone/>
              <a:defRPr sz="1000" dirty="0"/>
            </a:lvl4pPr>
            <a:lvl5pPr marL="1828800" indent="0">
              <a:buNone/>
              <a:defRPr sz="1000" dirty="0"/>
            </a:lvl5pPr>
            <a:lvl6pPr marL="2286000" indent="0">
              <a:buNone/>
              <a:defRPr sz="1000" dirty="0"/>
            </a:lvl6pPr>
            <a:lvl7pPr marL="2743200" indent="0">
              <a:buNone/>
              <a:defRPr sz="1000" dirty="0"/>
            </a:lvl7pPr>
            <a:lvl8pPr marL="3200400" indent="0">
              <a:buNone/>
              <a:defRPr sz="1000" dirty="0"/>
            </a:lvl8pPr>
            <a:lvl9pPr marL="3657600" indent="0">
              <a:buNone/>
              <a:defRPr sz="1000" dirty="0"/>
            </a:lvl9pPr>
          </a:lstStyle>
          <a:p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ln>
            <a:headEnd type="none"/>
            <a:tailEnd type="none"/>
          </a:ln>
        </p:spPr>
        <p:txBody>
          <a:bodyPr wrap="square"/>
          <a:lstStyle/>
          <a:p>
            <a:fld id="{4DE0A778-0017-4C63-95AB-A5EF0DCCE56C}" type="datetimeFigureOut">
              <a:rPr lang="en-GB" dirty="0"/>
              <a:t>25/11/2024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ln>
            <a:headEnd type="none"/>
            <a:tailEnd type="none"/>
          </a:ln>
        </p:spPr>
        <p:txBody>
          <a:bodyPr wrap="square"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ln>
            <a:headEnd type="none"/>
            <a:tailEnd type="none"/>
          </a:ln>
        </p:spPr>
        <p:txBody>
          <a:bodyPr wrap="square"/>
          <a:lstStyle/>
          <a:p>
            <a:fld id="{30DCA2EA-7626-49FF-B973-213EEDB2C2D4}" type="slidenum">
              <a:rPr lang="en-GB" dirty="0"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ln>
            <a:headEnd type="none"/>
            <a:tailEnd type="none"/>
          </a:ln>
        </p:spPr>
        <p:txBody>
          <a:bodyPr wrap="square" anchor="b"/>
          <a:lstStyle>
            <a:lvl1pPr>
              <a:defRPr sz="3200" dirty="0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ln>
            <a:headEnd type="none"/>
            <a:tailEnd type="none"/>
          </a:ln>
        </p:spPr>
        <p:txBody>
          <a:bodyPr wrap="square"/>
          <a:lstStyle>
            <a:lvl1pPr marL="0" indent="0">
              <a:buNone/>
              <a:defRPr sz="3200" dirty="0"/>
            </a:lvl1pPr>
            <a:lvl2pPr marL="457200" indent="0">
              <a:buNone/>
              <a:defRPr sz="2800" dirty="0"/>
            </a:lvl2pPr>
            <a:lvl3pPr marL="914400" indent="0">
              <a:buNone/>
              <a:defRPr sz="2400" dirty="0"/>
            </a:lvl3pPr>
            <a:lvl4pPr marL="1371600" indent="0">
              <a:buNone/>
              <a:defRPr sz="2000" dirty="0"/>
            </a:lvl4pPr>
            <a:lvl5pPr marL="1828800" indent="0">
              <a:buNone/>
              <a:defRPr sz="2000" dirty="0"/>
            </a:lvl5pPr>
            <a:lvl6pPr marL="2286000" indent="0">
              <a:buNone/>
              <a:defRPr sz="2000" dirty="0"/>
            </a:lvl6pPr>
            <a:lvl7pPr marL="2743200" indent="0">
              <a:buNone/>
              <a:defRPr sz="2000" dirty="0"/>
            </a:lvl7pPr>
            <a:lvl8pPr marL="3200400" indent="0">
              <a:buNone/>
              <a:defRPr sz="2000" dirty="0"/>
            </a:lvl8pPr>
            <a:lvl9pPr marL="3657600" indent="0">
              <a:buNone/>
              <a:defRPr sz="2000" dirty="0"/>
            </a:lvl9pPr>
          </a:lstStyle>
          <a:p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ln>
            <a:headEnd type="none"/>
            <a:tailEnd type="none"/>
          </a:ln>
        </p:spPr>
        <p:txBody>
          <a:bodyPr wrap="square"/>
          <a:lstStyle>
            <a:lvl1pPr marL="0" indent="0">
              <a:buNone/>
              <a:defRPr sz="1600" dirty="0"/>
            </a:lvl1pPr>
            <a:lvl2pPr marL="457200" indent="0">
              <a:buNone/>
              <a:defRPr sz="1400" dirty="0"/>
            </a:lvl2pPr>
            <a:lvl3pPr marL="914400" indent="0">
              <a:buNone/>
              <a:defRPr sz="1200" dirty="0"/>
            </a:lvl3pPr>
            <a:lvl4pPr marL="1371600" indent="0">
              <a:buNone/>
              <a:defRPr sz="1000" dirty="0"/>
            </a:lvl4pPr>
            <a:lvl5pPr marL="1828800" indent="0">
              <a:buNone/>
              <a:defRPr sz="1000" dirty="0"/>
            </a:lvl5pPr>
            <a:lvl6pPr marL="2286000" indent="0">
              <a:buNone/>
              <a:defRPr sz="1000" dirty="0"/>
            </a:lvl6pPr>
            <a:lvl7pPr marL="2743200" indent="0">
              <a:buNone/>
              <a:defRPr sz="1000" dirty="0"/>
            </a:lvl7pPr>
            <a:lvl8pPr marL="3200400" indent="0">
              <a:buNone/>
              <a:defRPr sz="1000" dirty="0"/>
            </a:lvl8pPr>
            <a:lvl9pPr marL="3657600" indent="0">
              <a:buNone/>
              <a:defRPr sz="1000" dirty="0"/>
            </a:lvl9pPr>
          </a:lstStyle>
          <a:p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ln>
            <a:headEnd type="none"/>
            <a:tailEnd type="none"/>
          </a:ln>
        </p:spPr>
        <p:txBody>
          <a:bodyPr wrap="square"/>
          <a:lstStyle/>
          <a:p>
            <a:fld id="{4DE0A778-0017-4C63-95AB-A5EF0DCCE56C}" type="datetimeFigureOut">
              <a:rPr lang="en-GB" dirty="0"/>
              <a:t>25/11/2024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ln>
            <a:headEnd type="none"/>
            <a:tailEnd type="none"/>
          </a:ln>
        </p:spPr>
        <p:txBody>
          <a:bodyPr wrap="square"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ln>
            <a:headEnd type="none"/>
            <a:tailEnd type="none"/>
          </a:ln>
        </p:spPr>
        <p:txBody>
          <a:bodyPr wrap="square"/>
          <a:lstStyle/>
          <a:p>
            <a:fld id="{30DCA2EA-7626-49FF-B973-213EEDB2C2D4}" type="slidenum">
              <a:rPr lang="en-GB" dirty="0"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ln>
            <a:headEnd type="none"/>
            <a:tailEnd type="none"/>
          </a:ln>
        </p:spPr>
        <p:txBody>
          <a:bodyPr wrap="square" lIns="91440" tIns="45720" rIns="91440" bIns="4572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ln>
            <a:headEnd type="none"/>
            <a:tailEnd type="none"/>
          </a:ln>
        </p:spPr>
        <p:txBody>
          <a:bodyPr wrap="square" lIns="91440" tIns="45720" rIns="91440" bIns="45720">
            <a:normAutofit/>
          </a:bodyPr>
          <a:lstStyle/>
          <a:p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ln>
            <a:headEnd type="none"/>
            <a:tailEnd type="none"/>
          </a:ln>
        </p:spPr>
        <p:txBody>
          <a:bodyPr wrap="square" lIns="91440" tIns="45720" rIns="91440" bIns="45720" anchor="ctr"/>
          <a:lstStyle>
            <a:lvl1pPr algn="l">
              <a:defRPr sz="1200" dirty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E0A778-0017-4C63-95AB-A5EF0DCCE56C}" type="datetimeFigureOut">
              <a:rPr lang="en-GB" dirty="0"/>
              <a:t>25/11/2024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ln>
            <a:headEnd type="none"/>
            <a:tailEnd type="none"/>
          </a:ln>
        </p:spPr>
        <p:txBody>
          <a:bodyPr wrap="square" lIns="91440" tIns="45720" rIns="91440" bIns="45720" anchor="ctr"/>
          <a:lstStyle>
            <a:lvl1pPr algn="ctr">
              <a:defRPr sz="1200" dirty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ln>
            <a:headEnd type="none"/>
            <a:tailEnd type="none"/>
          </a:ln>
        </p:spPr>
        <p:txBody>
          <a:bodyPr wrap="square" lIns="91440" tIns="45720" rIns="91440" bIns="45720" anchor="ctr"/>
          <a:lstStyle>
            <a:lvl1pPr algn="r">
              <a:defRPr sz="1200" dirty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DCA2EA-7626-49FF-B973-213EEDB2C2D4}" type="slidenum">
              <a:rPr lang="en-GB" dirty="0"/>
              <a:t>‹#›</a:t>
            </a:fld>
            <a:endParaRPr lang="en-GB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>
        <a:lnSpc>
          <a:spcPct val="90000"/>
        </a:lnSpc>
        <a:spcBef>
          <a:spcPct val="0"/>
        </a:spcBef>
        <a:buNone/>
        <a:defRPr sz="4400" kern="1200" dirty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>
        <a:lnSpc>
          <a:spcPct val="90000"/>
        </a:lnSpc>
        <a:spcBef>
          <a:spcPts val="1000"/>
        </a:spcBef>
        <a:buFont typeface="Arial"/>
        <a:buChar char="•"/>
        <a:defRPr sz="2800" kern="1200" dirty="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>
        <a:lnSpc>
          <a:spcPct val="90000"/>
        </a:lnSpc>
        <a:spcBef>
          <a:spcPts val="500"/>
        </a:spcBef>
        <a:buFont typeface="Arial"/>
        <a:buChar char="•"/>
        <a:defRPr sz="2400" kern="1200" dirty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>
        <a:lnSpc>
          <a:spcPct val="90000"/>
        </a:lnSpc>
        <a:spcBef>
          <a:spcPts val="500"/>
        </a:spcBef>
        <a:buFont typeface="Arial"/>
        <a:buChar char="•"/>
        <a:defRPr sz="2000" kern="1200" dirty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>
        <a:lnSpc>
          <a:spcPct val="90000"/>
        </a:lnSpc>
        <a:spcBef>
          <a:spcPts val="500"/>
        </a:spcBef>
        <a:buFont typeface="Arial"/>
        <a:buChar char="•"/>
        <a:defRPr sz="1800" kern="1200" dirty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>
        <a:lnSpc>
          <a:spcPct val="90000"/>
        </a:lnSpc>
        <a:spcBef>
          <a:spcPts val="500"/>
        </a:spcBef>
        <a:buFont typeface="Arial"/>
        <a:buChar char="•"/>
        <a:defRPr sz="1800" kern="1200" dirty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>
        <a:lnSpc>
          <a:spcPct val="90000"/>
        </a:lnSpc>
        <a:spcBef>
          <a:spcPts val="500"/>
        </a:spcBef>
        <a:buFont typeface="Arial"/>
        <a:buChar char="•"/>
        <a:defRPr sz="1800" kern="1200" dirty="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>
        <a:lnSpc>
          <a:spcPct val="90000"/>
        </a:lnSpc>
        <a:spcBef>
          <a:spcPts val="500"/>
        </a:spcBef>
        <a:buFont typeface="Arial"/>
        <a:buChar char="•"/>
        <a:defRPr sz="1800" kern="1200" dirty="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>
        <a:lnSpc>
          <a:spcPct val="90000"/>
        </a:lnSpc>
        <a:spcBef>
          <a:spcPts val="500"/>
        </a:spcBef>
        <a:buFont typeface="Arial"/>
        <a:buChar char="•"/>
        <a:defRPr sz="1800" kern="1200" dirty="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>
        <a:lnSpc>
          <a:spcPct val="90000"/>
        </a:lnSpc>
        <a:spcBef>
          <a:spcPts val="500"/>
        </a:spcBef>
        <a:buFont typeface="Arial"/>
        <a:buChar char="•"/>
        <a:defRPr sz="1800" kern="1200" dirty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 defTabSz="914400">
        <a:defRPr lang="en-US" dirty="0"/>
      </a:defPPr>
      <a:lvl1pPr marL="0" algn="l" defTabSz="914400" rtl="0">
        <a:defRPr sz="1800" kern="1200" dirty="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>
        <a:defRPr sz="1800" kern="1200" dirty="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>
        <a:defRPr sz="1800" kern="1200" dirty="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>
        <a:defRPr sz="1800" kern="1200" dirty="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>
        <a:defRPr sz="1800" kern="1200" dirty="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>
        <a:defRPr sz="1800" kern="1200" dirty="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>
        <a:defRPr sz="1800" kern="1200" dirty="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>
        <a:defRPr sz="1800" kern="1200" dirty="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>
        <a:defRPr sz="1800" kern="1200" dirty="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svg"/><Relationship Id="rId13" Type="http://schemas.openxmlformats.org/officeDocument/2006/relationships/image" Target="../media/image12.png"/><Relationship Id="rId18" Type="http://schemas.openxmlformats.org/officeDocument/2006/relationships/image" Target="../media/image17.svg"/><Relationship Id="rId26" Type="http://schemas.openxmlformats.org/officeDocument/2006/relationships/image" Target="../media/image25.svg"/><Relationship Id="rId39" Type="http://schemas.openxmlformats.org/officeDocument/2006/relationships/image" Target="../media/image38.png"/><Relationship Id="rId3" Type="http://schemas.openxmlformats.org/officeDocument/2006/relationships/image" Target="../media/image2.png"/><Relationship Id="rId21" Type="http://schemas.openxmlformats.org/officeDocument/2006/relationships/image" Target="../media/image20.png"/><Relationship Id="rId34" Type="http://schemas.openxmlformats.org/officeDocument/2006/relationships/image" Target="../media/image33.svg"/><Relationship Id="rId42" Type="http://schemas.openxmlformats.org/officeDocument/2006/relationships/image" Target="../media/image41.svg"/><Relationship Id="rId7" Type="http://schemas.openxmlformats.org/officeDocument/2006/relationships/image" Target="../media/image6.png"/><Relationship Id="rId12" Type="http://schemas.openxmlformats.org/officeDocument/2006/relationships/image" Target="../media/image11.svg"/><Relationship Id="rId17" Type="http://schemas.openxmlformats.org/officeDocument/2006/relationships/image" Target="../media/image16.png"/><Relationship Id="rId25" Type="http://schemas.openxmlformats.org/officeDocument/2006/relationships/image" Target="../media/image24.png"/><Relationship Id="rId33" Type="http://schemas.openxmlformats.org/officeDocument/2006/relationships/image" Target="../media/image32.png"/><Relationship Id="rId38" Type="http://schemas.openxmlformats.org/officeDocument/2006/relationships/image" Target="../media/image37.svg"/><Relationship Id="rId46" Type="http://schemas.openxmlformats.org/officeDocument/2006/relationships/image" Target="../media/image45.svg"/><Relationship Id="rId2" Type="http://schemas.openxmlformats.org/officeDocument/2006/relationships/image" Target="../media/image1.png"/><Relationship Id="rId16" Type="http://schemas.openxmlformats.org/officeDocument/2006/relationships/image" Target="../media/image15.svg"/><Relationship Id="rId20" Type="http://schemas.openxmlformats.org/officeDocument/2006/relationships/image" Target="../media/image19.svg"/><Relationship Id="rId29" Type="http://schemas.openxmlformats.org/officeDocument/2006/relationships/image" Target="../media/image28.png"/><Relationship Id="rId41" Type="http://schemas.openxmlformats.org/officeDocument/2006/relationships/image" Target="../media/image4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svg"/><Relationship Id="rId11" Type="http://schemas.openxmlformats.org/officeDocument/2006/relationships/image" Target="../media/image10.png"/><Relationship Id="rId24" Type="http://schemas.openxmlformats.org/officeDocument/2006/relationships/image" Target="../media/image23.svg"/><Relationship Id="rId32" Type="http://schemas.openxmlformats.org/officeDocument/2006/relationships/image" Target="../media/image31.svg"/><Relationship Id="rId37" Type="http://schemas.openxmlformats.org/officeDocument/2006/relationships/image" Target="../media/image36.png"/><Relationship Id="rId40" Type="http://schemas.openxmlformats.org/officeDocument/2006/relationships/image" Target="../media/image39.svg"/><Relationship Id="rId45" Type="http://schemas.openxmlformats.org/officeDocument/2006/relationships/image" Target="../media/image44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23" Type="http://schemas.openxmlformats.org/officeDocument/2006/relationships/image" Target="../media/image22.png"/><Relationship Id="rId28" Type="http://schemas.openxmlformats.org/officeDocument/2006/relationships/image" Target="../media/image27.svg"/><Relationship Id="rId36" Type="http://schemas.openxmlformats.org/officeDocument/2006/relationships/image" Target="../media/image35.svg"/><Relationship Id="rId10" Type="http://schemas.openxmlformats.org/officeDocument/2006/relationships/image" Target="../media/image9.svg"/><Relationship Id="rId19" Type="http://schemas.openxmlformats.org/officeDocument/2006/relationships/image" Target="../media/image18.png"/><Relationship Id="rId31" Type="http://schemas.openxmlformats.org/officeDocument/2006/relationships/image" Target="../media/image30.png"/><Relationship Id="rId44" Type="http://schemas.openxmlformats.org/officeDocument/2006/relationships/image" Target="../media/image43.svg"/><Relationship Id="rId4" Type="http://schemas.openxmlformats.org/officeDocument/2006/relationships/image" Target="../media/image3.svg"/><Relationship Id="rId9" Type="http://schemas.openxmlformats.org/officeDocument/2006/relationships/image" Target="../media/image8.png"/><Relationship Id="rId14" Type="http://schemas.openxmlformats.org/officeDocument/2006/relationships/image" Target="../media/image13.svg"/><Relationship Id="rId22" Type="http://schemas.openxmlformats.org/officeDocument/2006/relationships/image" Target="../media/image21.svg"/><Relationship Id="rId27" Type="http://schemas.openxmlformats.org/officeDocument/2006/relationships/image" Target="../media/image26.png"/><Relationship Id="rId30" Type="http://schemas.openxmlformats.org/officeDocument/2006/relationships/image" Target="../media/image29.svg"/><Relationship Id="rId35" Type="http://schemas.openxmlformats.org/officeDocument/2006/relationships/image" Target="../media/image34.png"/><Relationship Id="rId43" Type="http://schemas.openxmlformats.org/officeDocument/2006/relationships/image" Target="../media/image42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13" Type="http://schemas.openxmlformats.org/officeDocument/2006/relationships/image" Target="../media/image41.svg"/><Relationship Id="rId18" Type="http://schemas.openxmlformats.org/officeDocument/2006/relationships/chart" Target="../charts/chart35.xml"/><Relationship Id="rId3" Type="http://schemas.openxmlformats.org/officeDocument/2006/relationships/image" Target="../media/image47.svg"/><Relationship Id="rId7" Type="http://schemas.openxmlformats.org/officeDocument/2006/relationships/image" Target="../media/image3.svg"/><Relationship Id="rId12" Type="http://schemas.openxmlformats.org/officeDocument/2006/relationships/image" Target="../media/image40.png"/><Relationship Id="rId17" Type="http://schemas.openxmlformats.org/officeDocument/2006/relationships/image" Target="../media/image45.svg"/><Relationship Id="rId2" Type="http://schemas.openxmlformats.org/officeDocument/2006/relationships/image" Target="../media/image46.png"/><Relationship Id="rId16" Type="http://schemas.openxmlformats.org/officeDocument/2006/relationships/image" Target="../media/image4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png"/><Relationship Id="rId11" Type="http://schemas.openxmlformats.org/officeDocument/2006/relationships/image" Target="../media/image39.svg"/><Relationship Id="rId5" Type="http://schemas.openxmlformats.org/officeDocument/2006/relationships/chart" Target="../charts/chart34.xml"/><Relationship Id="rId15" Type="http://schemas.openxmlformats.org/officeDocument/2006/relationships/image" Target="../media/image43.svg"/><Relationship Id="rId10" Type="http://schemas.openxmlformats.org/officeDocument/2006/relationships/image" Target="../media/image38.png"/><Relationship Id="rId19" Type="http://schemas.openxmlformats.org/officeDocument/2006/relationships/chart" Target="../charts/chart36.xml"/><Relationship Id="rId4" Type="http://schemas.openxmlformats.org/officeDocument/2006/relationships/chart" Target="../charts/chart33.xml"/><Relationship Id="rId9" Type="http://schemas.openxmlformats.org/officeDocument/2006/relationships/image" Target="../media/image37.svg"/><Relationship Id="rId14" Type="http://schemas.openxmlformats.org/officeDocument/2006/relationships/image" Target="../media/image42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svg"/><Relationship Id="rId13" Type="http://schemas.openxmlformats.org/officeDocument/2006/relationships/image" Target="../media/image44.png"/><Relationship Id="rId3" Type="http://schemas.openxmlformats.org/officeDocument/2006/relationships/image" Target="../media/image49.png"/><Relationship Id="rId7" Type="http://schemas.openxmlformats.org/officeDocument/2006/relationships/image" Target="../media/image38.png"/><Relationship Id="rId12" Type="http://schemas.openxmlformats.org/officeDocument/2006/relationships/image" Target="../media/image43.svg"/><Relationship Id="rId2" Type="http://schemas.openxmlformats.org/officeDocument/2006/relationships/image" Target="../media/image48.png"/><Relationship Id="rId16" Type="http://schemas.openxmlformats.org/officeDocument/2006/relationships/image" Target="../media/image3.sv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7.svg"/><Relationship Id="rId11" Type="http://schemas.openxmlformats.org/officeDocument/2006/relationships/image" Target="../media/image42.png"/><Relationship Id="rId5" Type="http://schemas.openxmlformats.org/officeDocument/2006/relationships/image" Target="../media/image36.png"/><Relationship Id="rId15" Type="http://schemas.openxmlformats.org/officeDocument/2006/relationships/image" Target="../media/image2.png"/><Relationship Id="rId10" Type="http://schemas.openxmlformats.org/officeDocument/2006/relationships/image" Target="../media/image41.svg"/><Relationship Id="rId4" Type="http://schemas.openxmlformats.org/officeDocument/2006/relationships/image" Target="../media/image50.svg"/><Relationship Id="rId9" Type="http://schemas.openxmlformats.org/officeDocument/2006/relationships/image" Target="../media/image40.png"/><Relationship Id="rId14" Type="http://schemas.openxmlformats.org/officeDocument/2006/relationships/image" Target="../media/image45.sv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svg"/><Relationship Id="rId13" Type="http://schemas.openxmlformats.org/officeDocument/2006/relationships/image" Target="../media/image42.png"/><Relationship Id="rId3" Type="http://schemas.openxmlformats.org/officeDocument/2006/relationships/image" Target="../media/image47.svg"/><Relationship Id="rId7" Type="http://schemas.openxmlformats.org/officeDocument/2006/relationships/image" Target="../media/image36.png"/><Relationship Id="rId12" Type="http://schemas.openxmlformats.org/officeDocument/2006/relationships/image" Target="../media/image41.svg"/><Relationship Id="rId17" Type="http://schemas.openxmlformats.org/officeDocument/2006/relationships/chart" Target="../charts/chart38.xml"/><Relationship Id="rId2" Type="http://schemas.openxmlformats.org/officeDocument/2006/relationships/image" Target="../media/image46.png"/><Relationship Id="rId16" Type="http://schemas.openxmlformats.org/officeDocument/2006/relationships/image" Target="../media/image45.sv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svg"/><Relationship Id="rId11" Type="http://schemas.openxmlformats.org/officeDocument/2006/relationships/image" Target="../media/image40.png"/><Relationship Id="rId5" Type="http://schemas.openxmlformats.org/officeDocument/2006/relationships/image" Target="../media/image2.png"/><Relationship Id="rId15" Type="http://schemas.openxmlformats.org/officeDocument/2006/relationships/image" Target="../media/image44.png"/><Relationship Id="rId10" Type="http://schemas.openxmlformats.org/officeDocument/2006/relationships/image" Target="../media/image39.svg"/><Relationship Id="rId4" Type="http://schemas.openxmlformats.org/officeDocument/2006/relationships/chart" Target="../charts/chart37.xml"/><Relationship Id="rId9" Type="http://schemas.openxmlformats.org/officeDocument/2006/relationships/image" Target="../media/image38.png"/><Relationship Id="rId14" Type="http://schemas.openxmlformats.org/officeDocument/2006/relationships/image" Target="../media/image43.sv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13" Type="http://schemas.openxmlformats.org/officeDocument/2006/relationships/image" Target="../media/image41.svg"/><Relationship Id="rId18" Type="http://schemas.openxmlformats.org/officeDocument/2006/relationships/chart" Target="../charts/chart41.xml"/><Relationship Id="rId3" Type="http://schemas.openxmlformats.org/officeDocument/2006/relationships/image" Target="../media/image47.svg"/><Relationship Id="rId7" Type="http://schemas.openxmlformats.org/officeDocument/2006/relationships/image" Target="../media/image3.svg"/><Relationship Id="rId12" Type="http://schemas.openxmlformats.org/officeDocument/2006/relationships/image" Target="../media/image40.png"/><Relationship Id="rId17" Type="http://schemas.openxmlformats.org/officeDocument/2006/relationships/image" Target="../media/image45.svg"/><Relationship Id="rId2" Type="http://schemas.openxmlformats.org/officeDocument/2006/relationships/image" Target="../media/image46.png"/><Relationship Id="rId16" Type="http://schemas.openxmlformats.org/officeDocument/2006/relationships/image" Target="../media/image4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png"/><Relationship Id="rId11" Type="http://schemas.openxmlformats.org/officeDocument/2006/relationships/image" Target="../media/image39.svg"/><Relationship Id="rId5" Type="http://schemas.openxmlformats.org/officeDocument/2006/relationships/chart" Target="../charts/chart40.xml"/><Relationship Id="rId15" Type="http://schemas.openxmlformats.org/officeDocument/2006/relationships/image" Target="../media/image43.svg"/><Relationship Id="rId10" Type="http://schemas.openxmlformats.org/officeDocument/2006/relationships/image" Target="../media/image38.png"/><Relationship Id="rId19" Type="http://schemas.openxmlformats.org/officeDocument/2006/relationships/chart" Target="../charts/chart42.xml"/><Relationship Id="rId4" Type="http://schemas.openxmlformats.org/officeDocument/2006/relationships/chart" Target="../charts/chart39.xml"/><Relationship Id="rId9" Type="http://schemas.openxmlformats.org/officeDocument/2006/relationships/image" Target="../media/image37.svg"/><Relationship Id="rId14" Type="http://schemas.openxmlformats.org/officeDocument/2006/relationships/image" Target="../media/image42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png"/><Relationship Id="rId13" Type="http://schemas.openxmlformats.org/officeDocument/2006/relationships/image" Target="../media/image45.svg"/><Relationship Id="rId3" Type="http://schemas.openxmlformats.org/officeDocument/2006/relationships/image" Target="../media/image3.svg"/><Relationship Id="rId7" Type="http://schemas.openxmlformats.org/officeDocument/2006/relationships/image" Target="../media/image39.svg"/><Relationship Id="rId12" Type="http://schemas.openxmlformats.org/officeDocument/2006/relationships/image" Target="../media/image4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8.png"/><Relationship Id="rId11" Type="http://schemas.openxmlformats.org/officeDocument/2006/relationships/image" Target="../media/image43.svg"/><Relationship Id="rId5" Type="http://schemas.openxmlformats.org/officeDocument/2006/relationships/image" Target="../media/image37.svg"/><Relationship Id="rId15" Type="http://schemas.openxmlformats.org/officeDocument/2006/relationships/image" Target="../media/image47.svg"/><Relationship Id="rId10" Type="http://schemas.openxmlformats.org/officeDocument/2006/relationships/image" Target="../media/image42.png"/><Relationship Id="rId4" Type="http://schemas.openxmlformats.org/officeDocument/2006/relationships/image" Target="../media/image36.png"/><Relationship Id="rId9" Type="http://schemas.openxmlformats.org/officeDocument/2006/relationships/image" Target="../media/image41.svg"/><Relationship Id="rId14" Type="http://schemas.openxmlformats.org/officeDocument/2006/relationships/image" Target="../media/image46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png"/><Relationship Id="rId13" Type="http://schemas.openxmlformats.org/officeDocument/2006/relationships/image" Target="../media/image54.svg"/><Relationship Id="rId3" Type="http://schemas.openxmlformats.org/officeDocument/2006/relationships/image" Target="../media/image47.svg"/><Relationship Id="rId7" Type="http://schemas.openxmlformats.org/officeDocument/2006/relationships/image" Target="../media/image37.svg"/><Relationship Id="rId12" Type="http://schemas.openxmlformats.org/officeDocument/2006/relationships/image" Target="../media/image53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6.png"/><Relationship Id="rId11" Type="http://schemas.openxmlformats.org/officeDocument/2006/relationships/image" Target="../media/image52.svg"/><Relationship Id="rId5" Type="http://schemas.openxmlformats.org/officeDocument/2006/relationships/image" Target="../media/image3.svg"/><Relationship Id="rId15" Type="http://schemas.openxmlformats.org/officeDocument/2006/relationships/image" Target="../media/image56.svg"/><Relationship Id="rId10" Type="http://schemas.openxmlformats.org/officeDocument/2006/relationships/image" Target="../media/image51.png"/><Relationship Id="rId4" Type="http://schemas.openxmlformats.org/officeDocument/2006/relationships/image" Target="../media/image2.png"/><Relationship Id="rId9" Type="http://schemas.openxmlformats.org/officeDocument/2006/relationships/image" Target="../media/image41.svg"/><Relationship Id="rId14" Type="http://schemas.openxmlformats.org/officeDocument/2006/relationships/image" Target="../media/image55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svg"/><Relationship Id="rId13" Type="http://schemas.openxmlformats.org/officeDocument/2006/relationships/chart" Target="../charts/chart44.xml"/><Relationship Id="rId3" Type="http://schemas.openxmlformats.org/officeDocument/2006/relationships/image" Target="../media/image47.svg"/><Relationship Id="rId7" Type="http://schemas.openxmlformats.org/officeDocument/2006/relationships/image" Target="../media/image40.png"/><Relationship Id="rId12" Type="http://schemas.openxmlformats.org/officeDocument/2006/relationships/image" Target="../media/image37.sv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svg"/><Relationship Id="rId11" Type="http://schemas.openxmlformats.org/officeDocument/2006/relationships/image" Target="../media/image36.png"/><Relationship Id="rId5" Type="http://schemas.openxmlformats.org/officeDocument/2006/relationships/image" Target="../media/image2.png"/><Relationship Id="rId10" Type="http://schemas.openxmlformats.org/officeDocument/2006/relationships/image" Target="../media/image52.svg"/><Relationship Id="rId4" Type="http://schemas.openxmlformats.org/officeDocument/2006/relationships/chart" Target="../charts/chart43.xml"/><Relationship Id="rId9" Type="http://schemas.openxmlformats.org/officeDocument/2006/relationships/image" Target="../media/image51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png"/><Relationship Id="rId13" Type="http://schemas.openxmlformats.org/officeDocument/2006/relationships/chart" Target="../charts/chart46.xml"/><Relationship Id="rId3" Type="http://schemas.openxmlformats.org/officeDocument/2006/relationships/image" Target="../media/image3.svg"/><Relationship Id="rId7" Type="http://schemas.openxmlformats.org/officeDocument/2006/relationships/image" Target="../media/image43.svg"/><Relationship Id="rId12" Type="http://schemas.openxmlformats.org/officeDocument/2006/relationships/image" Target="../media/image37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2.png"/><Relationship Id="rId11" Type="http://schemas.openxmlformats.org/officeDocument/2006/relationships/image" Target="../media/image36.png"/><Relationship Id="rId5" Type="http://schemas.openxmlformats.org/officeDocument/2006/relationships/image" Target="../media/image41.svg"/><Relationship Id="rId10" Type="http://schemas.openxmlformats.org/officeDocument/2006/relationships/chart" Target="../charts/chart45.xml"/><Relationship Id="rId4" Type="http://schemas.openxmlformats.org/officeDocument/2006/relationships/image" Target="../media/image40.png"/><Relationship Id="rId9" Type="http://schemas.openxmlformats.org/officeDocument/2006/relationships/image" Target="../media/image47.sv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svg"/><Relationship Id="rId7" Type="http://schemas.openxmlformats.org/officeDocument/2006/relationships/image" Target="../media/image37.sv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6.png"/><Relationship Id="rId5" Type="http://schemas.openxmlformats.org/officeDocument/2006/relationships/image" Target="../media/image43.svg"/><Relationship Id="rId4" Type="http://schemas.openxmlformats.org/officeDocument/2006/relationships/image" Target="../media/image42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13" Type="http://schemas.openxmlformats.org/officeDocument/2006/relationships/image" Target="../media/image41.svg"/><Relationship Id="rId18" Type="http://schemas.openxmlformats.org/officeDocument/2006/relationships/chart" Target="../charts/chart3.xml"/><Relationship Id="rId3" Type="http://schemas.openxmlformats.org/officeDocument/2006/relationships/image" Target="../media/image47.svg"/><Relationship Id="rId7" Type="http://schemas.openxmlformats.org/officeDocument/2006/relationships/image" Target="../media/image3.svg"/><Relationship Id="rId12" Type="http://schemas.openxmlformats.org/officeDocument/2006/relationships/image" Target="../media/image40.png"/><Relationship Id="rId17" Type="http://schemas.openxmlformats.org/officeDocument/2006/relationships/image" Target="../media/image45.svg"/><Relationship Id="rId2" Type="http://schemas.openxmlformats.org/officeDocument/2006/relationships/image" Target="../media/image46.png"/><Relationship Id="rId16" Type="http://schemas.openxmlformats.org/officeDocument/2006/relationships/image" Target="../media/image4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png"/><Relationship Id="rId11" Type="http://schemas.openxmlformats.org/officeDocument/2006/relationships/image" Target="../media/image39.svg"/><Relationship Id="rId5" Type="http://schemas.openxmlformats.org/officeDocument/2006/relationships/chart" Target="../charts/chart2.xml"/><Relationship Id="rId15" Type="http://schemas.openxmlformats.org/officeDocument/2006/relationships/image" Target="../media/image43.svg"/><Relationship Id="rId10" Type="http://schemas.openxmlformats.org/officeDocument/2006/relationships/image" Target="../media/image38.png"/><Relationship Id="rId19" Type="http://schemas.openxmlformats.org/officeDocument/2006/relationships/chart" Target="../charts/chart4.xml"/><Relationship Id="rId4" Type="http://schemas.openxmlformats.org/officeDocument/2006/relationships/chart" Target="../charts/chart1.xml"/><Relationship Id="rId9" Type="http://schemas.openxmlformats.org/officeDocument/2006/relationships/image" Target="../media/image37.svg"/><Relationship Id="rId14" Type="http://schemas.openxmlformats.org/officeDocument/2006/relationships/image" Target="../media/image42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13" Type="http://schemas.openxmlformats.org/officeDocument/2006/relationships/image" Target="../media/image41.svg"/><Relationship Id="rId18" Type="http://schemas.openxmlformats.org/officeDocument/2006/relationships/chart" Target="../charts/chart7.xml"/><Relationship Id="rId3" Type="http://schemas.openxmlformats.org/officeDocument/2006/relationships/image" Target="../media/image47.svg"/><Relationship Id="rId7" Type="http://schemas.openxmlformats.org/officeDocument/2006/relationships/image" Target="../media/image3.svg"/><Relationship Id="rId12" Type="http://schemas.openxmlformats.org/officeDocument/2006/relationships/image" Target="../media/image40.png"/><Relationship Id="rId17" Type="http://schemas.openxmlformats.org/officeDocument/2006/relationships/image" Target="../media/image45.svg"/><Relationship Id="rId2" Type="http://schemas.openxmlformats.org/officeDocument/2006/relationships/image" Target="../media/image46.png"/><Relationship Id="rId16" Type="http://schemas.openxmlformats.org/officeDocument/2006/relationships/image" Target="../media/image4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png"/><Relationship Id="rId11" Type="http://schemas.openxmlformats.org/officeDocument/2006/relationships/image" Target="../media/image39.svg"/><Relationship Id="rId5" Type="http://schemas.openxmlformats.org/officeDocument/2006/relationships/chart" Target="../charts/chart6.xml"/><Relationship Id="rId15" Type="http://schemas.openxmlformats.org/officeDocument/2006/relationships/image" Target="../media/image43.svg"/><Relationship Id="rId10" Type="http://schemas.openxmlformats.org/officeDocument/2006/relationships/image" Target="../media/image38.png"/><Relationship Id="rId19" Type="http://schemas.openxmlformats.org/officeDocument/2006/relationships/chart" Target="../charts/chart8.xml"/><Relationship Id="rId4" Type="http://schemas.openxmlformats.org/officeDocument/2006/relationships/chart" Target="../charts/chart5.xml"/><Relationship Id="rId9" Type="http://schemas.openxmlformats.org/officeDocument/2006/relationships/image" Target="../media/image37.svg"/><Relationship Id="rId14" Type="http://schemas.openxmlformats.org/officeDocument/2006/relationships/image" Target="../media/image42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13" Type="http://schemas.openxmlformats.org/officeDocument/2006/relationships/image" Target="../media/image41.svg"/><Relationship Id="rId18" Type="http://schemas.openxmlformats.org/officeDocument/2006/relationships/chart" Target="../charts/chart11.xml"/><Relationship Id="rId3" Type="http://schemas.openxmlformats.org/officeDocument/2006/relationships/image" Target="../media/image47.svg"/><Relationship Id="rId7" Type="http://schemas.openxmlformats.org/officeDocument/2006/relationships/image" Target="../media/image3.svg"/><Relationship Id="rId12" Type="http://schemas.openxmlformats.org/officeDocument/2006/relationships/image" Target="../media/image40.png"/><Relationship Id="rId17" Type="http://schemas.openxmlformats.org/officeDocument/2006/relationships/image" Target="../media/image45.svg"/><Relationship Id="rId2" Type="http://schemas.openxmlformats.org/officeDocument/2006/relationships/image" Target="../media/image46.png"/><Relationship Id="rId16" Type="http://schemas.openxmlformats.org/officeDocument/2006/relationships/image" Target="../media/image4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png"/><Relationship Id="rId11" Type="http://schemas.openxmlformats.org/officeDocument/2006/relationships/image" Target="../media/image39.svg"/><Relationship Id="rId5" Type="http://schemas.openxmlformats.org/officeDocument/2006/relationships/chart" Target="../charts/chart10.xml"/><Relationship Id="rId15" Type="http://schemas.openxmlformats.org/officeDocument/2006/relationships/image" Target="../media/image43.svg"/><Relationship Id="rId10" Type="http://schemas.openxmlformats.org/officeDocument/2006/relationships/image" Target="../media/image38.png"/><Relationship Id="rId19" Type="http://schemas.openxmlformats.org/officeDocument/2006/relationships/chart" Target="../charts/chart12.xml"/><Relationship Id="rId4" Type="http://schemas.openxmlformats.org/officeDocument/2006/relationships/chart" Target="../charts/chart9.xml"/><Relationship Id="rId9" Type="http://schemas.openxmlformats.org/officeDocument/2006/relationships/image" Target="../media/image37.svg"/><Relationship Id="rId14" Type="http://schemas.openxmlformats.org/officeDocument/2006/relationships/image" Target="../media/image42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13" Type="http://schemas.openxmlformats.org/officeDocument/2006/relationships/image" Target="../media/image41.svg"/><Relationship Id="rId18" Type="http://schemas.openxmlformats.org/officeDocument/2006/relationships/chart" Target="../charts/chart15.xml"/><Relationship Id="rId3" Type="http://schemas.openxmlformats.org/officeDocument/2006/relationships/image" Target="../media/image47.svg"/><Relationship Id="rId7" Type="http://schemas.openxmlformats.org/officeDocument/2006/relationships/image" Target="../media/image3.svg"/><Relationship Id="rId12" Type="http://schemas.openxmlformats.org/officeDocument/2006/relationships/image" Target="../media/image40.png"/><Relationship Id="rId17" Type="http://schemas.openxmlformats.org/officeDocument/2006/relationships/image" Target="../media/image45.svg"/><Relationship Id="rId2" Type="http://schemas.openxmlformats.org/officeDocument/2006/relationships/image" Target="../media/image46.png"/><Relationship Id="rId16" Type="http://schemas.openxmlformats.org/officeDocument/2006/relationships/image" Target="../media/image4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png"/><Relationship Id="rId11" Type="http://schemas.openxmlformats.org/officeDocument/2006/relationships/image" Target="../media/image39.svg"/><Relationship Id="rId5" Type="http://schemas.openxmlformats.org/officeDocument/2006/relationships/chart" Target="../charts/chart14.xml"/><Relationship Id="rId15" Type="http://schemas.openxmlformats.org/officeDocument/2006/relationships/image" Target="../media/image43.svg"/><Relationship Id="rId10" Type="http://schemas.openxmlformats.org/officeDocument/2006/relationships/image" Target="../media/image38.png"/><Relationship Id="rId19" Type="http://schemas.openxmlformats.org/officeDocument/2006/relationships/chart" Target="../charts/chart16.xml"/><Relationship Id="rId4" Type="http://schemas.openxmlformats.org/officeDocument/2006/relationships/chart" Target="../charts/chart13.xml"/><Relationship Id="rId9" Type="http://schemas.openxmlformats.org/officeDocument/2006/relationships/image" Target="../media/image37.svg"/><Relationship Id="rId14" Type="http://schemas.openxmlformats.org/officeDocument/2006/relationships/image" Target="../media/image42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13" Type="http://schemas.openxmlformats.org/officeDocument/2006/relationships/image" Target="../media/image41.svg"/><Relationship Id="rId18" Type="http://schemas.openxmlformats.org/officeDocument/2006/relationships/chart" Target="../charts/chart19.xml"/><Relationship Id="rId3" Type="http://schemas.openxmlformats.org/officeDocument/2006/relationships/image" Target="../media/image47.svg"/><Relationship Id="rId7" Type="http://schemas.openxmlformats.org/officeDocument/2006/relationships/image" Target="../media/image3.svg"/><Relationship Id="rId12" Type="http://schemas.openxmlformats.org/officeDocument/2006/relationships/image" Target="../media/image40.png"/><Relationship Id="rId17" Type="http://schemas.openxmlformats.org/officeDocument/2006/relationships/image" Target="../media/image45.svg"/><Relationship Id="rId2" Type="http://schemas.openxmlformats.org/officeDocument/2006/relationships/image" Target="../media/image46.png"/><Relationship Id="rId16" Type="http://schemas.openxmlformats.org/officeDocument/2006/relationships/image" Target="../media/image4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png"/><Relationship Id="rId11" Type="http://schemas.openxmlformats.org/officeDocument/2006/relationships/image" Target="../media/image39.svg"/><Relationship Id="rId5" Type="http://schemas.openxmlformats.org/officeDocument/2006/relationships/chart" Target="../charts/chart18.xml"/><Relationship Id="rId15" Type="http://schemas.openxmlformats.org/officeDocument/2006/relationships/image" Target="../media/image43.svg"/><Relationship Id="rId10" Type="http://schemas.openxmlformats.org/officeDocument/2006/relationships/image" Target="../media/image38.png"/><Relationship Id="rId19" Type="http://schemas.openxmlformats.org/officeDocument/2006/relationships/chart" Target="../charts/chart20.xml"/><Relationship Id="rId4" Type="http://schemas.openxmlformats.org/officeDocument/2006/relationships/chart" Target="../charts/chart17.xml"/><Relationship Id="rId9" Type="http://schemas.openxmlformats.org/officeDocument/2006/relationships/image" Target="../media/image37.svg"/><Relationship Id="rId14" Type="http://schemas.openxmlformats.org/officeDocument/2006/relationships/image" Target="../media/image42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13" Type="http://schemas.openxmlformats.org/officeDocument/2006/relationships/image" Target="../media/image41.svg"/><Relationship Id="rId18" Type="http://schemas.openxmlformats.org/officeDocument/2006/relationships/chart" Target="../charts/chart23.xml"/><Relationship Id="rId3" Type="http://schemas.openxmlformats.org/officeDocument/2006/relationships/image" Target="../media/image47.svg"/><Relationship Id="rId7" Type="http://schemas.openxmlformats.org/officeDocument/2006/relationships/image" Target="../media/image3.svg"/><Relationship Id="rId12" Type="http://schemas.openxmlformats.org/officeDocument/2006/relationships/image" Target="../media/image40.png"/><Relationship Id="rId17" Type="http://schemas.openxmlformats.org/officeDocument/2006/relationships/image" Target="../media/image45.svg"/><Relationship Id="rId2" Type="http://schemas.openxmlformats.org/officeDocument/2006/relationships/image" Target="../media/image46.png"/><Relationship Id="rId16" Type="http://schemas.openxmlformats.org/officeDocument/2006/relationships/image" Target="../media/image4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png"/><Relationship Id="rId11" Type="http://schemas.openxmlformats.org/officeDocument/2006/relationships/image" Target="../media/image39.svg"/><Relationship Id="rId5" Type="http://schemas.openxmlformats.org/officeDocument/2006/relationships/chart" Target="../charts/chart22.xml"/><Relationship Id="rId15" Type="http://schemas.openxmlformats.org/officeDocument/2006/relationships/image" Target="../media/image43.svg"/><Relationship Id="rId10" Type="http://schemas.openxmlformats.org/officeDocument/2006/relationships/image" Target="../media/image38.png"/><Relationship Id="rId19" Type="http://schemas.openxmlformats.org/officeDocument/2006/relationships/chart" Target="../charts/chart24.xml"/><Relationship Id="rId4" Type="http://schemas.openxmlformats.org/officeDocument/2006/relationships/chart" Target="../charts/chart21.xml"/><Relationship Id="rId9" Type="http://schemas.openxmlformats.org/officeDocument/2006/relationships/image" Target="../media/image37.svg"/><Relationship Id="rId14" Type="http://schemas.openxmlformats.org/officeDocument/2006/relationships/image" Target="../media/image42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13" Type="http://schemas.openxmlformats.org/officeDocument/2006/relationships/image" Target="../media/image41.svg"/><Relationship Id="rId18" Type="http://schemas.openxmlformats.org/officeDocument/2006/relationships/chart" Target="../charts/chart27.xml"/><Relationship Id="rId3" Type="http://schemas.openxmlformats.org/officeDocument/2006/relationships/image" Target="../media/image47.svg"/><Relationship Id="rId7" Type="http://schemas.openxmlformats.org/officeDocument/2006/relationships/image" Target="../media/image3.svg"/><Relationship Id="rId12" Type="http://schemas.openxmlformats.org/officeDocument/2006/relationships/image" Target="../media/image40.png"/><Relationship Id="rId17" Type="http://schemas.openxmlformats.org/officeDocument/2006/relationships/image" Target="../media/image45.svg"/><Relationship Id="rId2" Type="http://schemas.openxmlformats.org/officeDocument/2006/relationships/image" Target="../media/image46.png"/><Relationship Id="rId16" Type="http://schemas.openxmlformats.org/officeDocument/2006/relationships/image" Target="../media/image4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png"/><Relationship Id="rId11" Type="http://schemas.openxmlformats.org/officeDocument/2006/relationships/image" Target="../media/image39.svg"/><Relationship Id="rId5" Type="http://schemas.openxmlformats.org/officeDocument/2006/relationships/chart" Target="../charts/chart26.xml"/><Relationship Id="rId15" Type="http://schemas.openxmlformats.org/officeDocument/2006/relationships/image" Target="../media/image43.svg"/><Relationship Id="rId10" Type="http://schemas.openxmlformats.org/officeDocument/2006/relationships/image" Target="../media/image38.png"/><Relationship Id="rId19" Type="http://schemas.openxmlformats.org/officeDocument/2006/relationships/chart" Target="../charts/chart28.xml"/><Relationship Id="rId4" Type="http://schemas.openxmlformats.org/officeDocument/2006/relationships/chart" Target="../charts/chart25.xml"/><Relationship Id="rId9" Type="http://schemas.openxmlformats.org/officeDocument/2006/relationships/image" Target="../media/image37.svg"/><Relationship Id="rId14" Type="http://schemas.openxmlformats.org/officeDocument/2006/relationships/image" Target="../media/image42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13" Type="http://schemas.openxmlformats.org/officeDocument/2006/relationships/image" Target="../media/image41.svg"/><Relationship Id="rId18" Type="http://schemas.openxmlformats.org/officeDocument/2006/relationships/chart" Target="../charts/chart31.xml"/><Relationship Id="rId3" Type="http://schemas.openxmlformats.org/officeDocument/2006/relationships/image" Target="../media/image47.svg"/><Relationship Id="rId7" Type="http://schemas.openxmlformats.org/officeDocument/2006/relationships/image" Target="../media/image3.svg"/><Relationship Id="rId12" Type="http://schemas.openxmlformats.org/officeDocument/2006/relationships/image" Target="../media/image40.png"/><Relationship Id="rId17" Type="http://schemas.openxmlformats.org/officeDocument/2006/relationships/image" Target="../media/image45.svg"/><Relationship Id="rId2" Type="http://schemas.openxmlformats.org/officeDocument/2006/relationships/image" Target="../media/image46.png"/><Relationship Id="rId16" Type="http://schemas.openxmlformats.org/officeDocument/2006/relationships/image" Target="../media/image4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png"/><Relationship Id="rId11" Type="http://schemas.openxmlformats.org/officeDocument/2006/relationships/image" Target="../media/image39.svg"/><Relationship Id="rId5" Type="http://schemas.openxmlformats.org/officeDocument/2006/relationships/chart" Target="../charts/chart30.xml"/><Relationship Id="rId15" Type="http://schemas.openxmlformats.org/officeDocument/2006/relationships/image" Target="../media/image43.svg"/><Relationship Id="rId10" Type="http://schemas.openxmlformats.org/officeDocument/2006/relationships/image" Target="../media/image38.png"/><Relationship Id="rId19" Type="http://schemas.openxmlformats.org/officeDocument/2006/relationships/chart" Target="../charts/chart32.xml"/><Relationship Id="rId4" Type="http://schemas.openxmlformats.org/officeDocument/2006/relationships/chart" Target="../charts/chart29.xml"/><Relationship Id="rId9" Type="http://schemas.openxmlformats.org/officeDocument/2006/relationships/image" Target="../media/image37.svg"/><Relationship Id="rId14" Type="http://schemas.openxmlformats.org/officeDocument/2006/relationships/image" Target="../media/image4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mmaryTopBar"/>
          <p:cNvSpPr>
            <a:spLocks/>
          </p:cNvSpPr>
          <p:nvPr/>
        </p:nvSpPr>
        <p:spPr>
          <a:xfrm flipH="1">
            <a:off x="10385730" y="1318182"/>
            <a:ext cx="1577710" cy="566023"/>
          </a:xfrm>
          <a:prstGeom prst="parallelogram">
            <a:avLst>
              <a:gd name="adj" fmla="val 0"/>
            </a:avLst>
          </a:prstGeom>
          <a:solidFill>
            <a:srgbClr val="F5F5F8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dirty="0">
              <a:latin typeface="Montserrat"/>
            </a:endParaRPr>
          </a:p>
          <a:p>
            <a:pPr algn="ctr" defTabSz="914400"/>
            <a:endParaRPr lang="en-GB" dirty="0">
              <a:latin typeface="Montserrat"/>
            </a:endParaRPr>
          </a:p>
        </p:txBody>
      </p:sp>
      <p:sp>
        <p:nvSpPr>
          <p:cNvPr id="44" name="Rectangle 43"/>
          <p:cNvSpPr>
            <a:spLocks/>
          </p:cNvSpPr>
          <p:nvPr/>
        </p:nvSpPr>
        <p:spPr>
          <a:xfrm>
            <a:off x="221673" y="1939859"/>
            <a:ext cx="11741767" cy="389899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/>
            </a:solidFill>
            <a:headEnd type="none"/>
            <a:tailEnd type="none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dirty="0">
              <a:latin typeface="Montserrat"/>
            </a:endParaRPr>
          </a:p>
        </p:txBody>
      </p:sp>
      <p:pic>
        <p:nvPicPr>
          <p:cNvPr id="7" name="Map1"/>
          <p:cNvPicPr>
            <a:picLocks noChangeAspect="1"/>
          </p:cNvPicPr>
          <p:nvPr/>
        </p:nvPicPr>
        <p:blipFill>
          <a:blip r:embed="rId2">
            <a:lum/>
          </a:blip>
          <a:srcRect/>
          <a:stretch>
            <a:fillRect/>
          </a:stretch>
        </p:blipFill>
        <p:spPr>
          <a:xfrm>
            <a:off x="212804" y="1947309"/>
            <a:ext cx="9576819" cy="4302905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109" name="Rectangle 108"/>
          <p:cNvSpPr>
            <a:spLocks/>
          </p:cNvSpPr>
          <p:nvPr/>
        </p:nvSpPr>
        <p:spPr>
          <a:xfrm>
            <a:off x="8582436" y="1944847"/>
            <a:ext cx="1225221" cy="4083625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  <a:alpha val="0"/>
                </a:schemeClr>
              </a:gs>
              <a:gs pos="84000">
                <a:srgbClr val="F2F2F2"/>
              </a:gs>
            </a:gsLst>
            <a:lin ang="0"/>
          </a:gra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dirty="0"/>
          </a:p>
        </p:txBody>
      </p:sp>
      <p:sp>
        <p:nvSpPr>
          <p:cNvPr id="27" name="Station"/>
          <p:cNvSpPr>
            <a:spLocks/>
          </p:cNvSpPr>
          <p:nvPr/>
        </p:nvSpPr>
        <p:spPr>
          <a:xfrm>
            <a:off x="1862138" y="5638867"/>
            <a:ext cx="10096802" cy="616793"/>
          </a:xfrm>
          <a:prstGeom prst="parallelogram">
            <a:avLst>
              <a:gd name="adj" fmla="val 46750"/>
            </a:avLst>
          </a:prstGeom>
          <a:solidFill>
            <a:schemeClr val="bg1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dirty="0">
              <a:latin typeface="Montserrat"/>
            </a:endParaRPr>
          </a:p>
          <a:p>
            <a:pPr algn="ctr" defTabSz="914400"/>
            <a:endParaRPr lang="en-GB" dirty="0">
              <a:latin typeface="Montserrat"/>
            </a:endParaRPr>
          </a:p>
        </p:txBody>
      </p:sp>
      <p:sp>
        <p:nvSpPr>
          <p:cNvPr id="40" name="Rectangle 39"/>
          <p:cNvSpPr>
            <a:spLocks/>
          </p:cNvSpPr>
          <p:nvPr/>
        </p:nvSpPr>
        <p:spPr>
          <a:xfrm>
            <a:off x="5265962" y="2097720"/>
            <a:ext cx="1778441" cy="109783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  <a:headEnd type="none"/>
            <a:tailEnd type="none"/>
          </a:ln>
          <a:effectLst>
            <a:outerShdw blurRad="50800" dist="381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dirty="0">
              <a:latin typeface="Montserrat"/>
            </a:endParaRPr>
          </a:p>
        </p:txBody>
      </p:sp>
      <p:sp>
        <p:nvSpPr>
          <p:cNvPr id="56" name="Rectangle 55"/>
          <p:cNvSpPr>
            <a:spLocks/>
          </p:cNvSpPr>
          <p:nvPr/>
        </p:nvSpPr>
        <p:spPr>
          <a:xfrm>
            <a:off x="5265962" y="3286167"/>
            <a:ext cx="1778441" cy="109783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  <a:headEnd type="none"/>
            <a:tailEnd type="none"/>
          </a:ln>
          <a:effectLst>
            <a:outerShdw blurRad="50800" dist="381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dirty="0">
              <a:latin typeface="Montserrat"/>
            </a:endParaRPr>
          </a:p>
        </p:txBody>
      </p:sp>
      <p:sp>
        <p:nvSpPr>
          <p:cNvPr id="74" name="Rectangle 73"/>
          <p:cNvSpPr>
            <a:spLocks/>
          </p:cNvSpPr>
          <p:nvPr/>
        </p:nvSpPr>
        <p:spPr>
          <a:xfrm>
            <a:off x="5265962" y="4466522"/>
            <a:ext cx="1778441" cy="109783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  <a:headEnd type="none"/>
            <a:tailEnd type="none"/>
          </a:ln>
          <a:effectLst>
            <a:outerShdw blurRad="50800" dist="381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dirty="0">
              <a:latin typeface="Montserrat"/>
            </a:endParaRPr>
          </a:p>
        </p:txBody>
      </p:sp>
      <p:sp>
        <p:nvSpPr>
          <p:cNvPr id="75" name="Rectangle 74"/>
          <p:cNvSpPr>
            <a:spLocks/>
          </p:cNvSpPr>
          <p:nvPr/>
        </p:nvSpPr>
        <p:spPr>
          <a:xfrm>
            <a:off x="7178484" y="2097720"/>
            <a:ext cx="1778441" cy="109783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  <a:headEnd type="none"/>
            <a:tailEnd type="none"/>
          </a:ln>
          <a:effectLst>
            <a:outerShdw blurRad="50800" dist="381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dirty="0">
              <a:latin typeface="Montserrat"/>
            </a:endParaRPr>
          </a:p>
        </p:txBody>
      </p:sp>
      <p:sp>
        <p:nvSpPr>
          <p:cNvPr id="79" name="Rectangle 78"/>
          <p:cNvSpPr>
            <a:spLocks/>
          </p:cNvSpPr>
          <p:nvPr/>
        </p:nvSpPr>
        <p:spPr>
          <a:xfrm>
            <a:off x="7178484" y="3286167"/>
            <a:ext cx="1778441" cy="109783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  <a:headEnd type="none"/>
            <a:tailEnd type="none"/>
          </a:ln>
          <a:effectLst>
            <a:outerShdw blurRad="50800" dist="381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dirty="0">
              <a:latin typeface="Montserrat"/>
            </a:endParaRPr>
          </a:p>
        </p:txBody>
      </p:sp>
      <p:sp>
        <p:nvSpPr>
          <p:cNvPr id="80" name="Rectangle 79"/>
          <p:cNvSpPr>
            <a:spLocks/>
          </p:cNvSpPr>
          <p:nvPr/>
        </p:nvSpPr>
        <p:spPr>
          <a:xfrm>
            <a:off x="7178484" y="4466522"/>
            <a:ext cx="1778441" cy="109783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  <a:headEnd type="none"/>
            <a:tailEnd type="none"/>
          </a:ln>
          <a:effectLst>
            <a:outerShdw blurRad="50800" dist="381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dirty="0">
              <a:latin typeface="Montserrat"/>
            </a:endParaRPr>
          </a:p>
        </p:txBody>
      </p:sp>
      <p:sp>
        <p:nvSpPr>
          <p:cNvPr id="6" name="summaryTopBar"/>
          <p:cNvSpPr>
            <a:spLocks/>
          </p:cNvSpPr>
          <p:nvPr/>
        </p:nvSpPr>
        <p:spPr>
          <a:xfrm>
            <a:off x="4709160" y="1318182"/>
            <a:ext cx="7178639" cy="566023"/>
          </a:xfrm>
          <a:prstGeom prst="parallelogram">
            <a:avLst>
              <a:gd name="adj" fmla="val 47718"/>
            </a:avLst>
          </a:prstGeom>
          <a:solidFill>
            <a:srgbClr val="F5F5F8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dirty="0">
              <a:latin typeface="Montserrat"/>
            </a:endParaRPr>
          </a:p>
          <a:p>
            <a:pPr algn="ctr" defTabSz="914400"/>
            <a:endParaRPr lang="en-GB" dirty="0">
              <a:latin typeface="Montserrat"/>
            </a:endParaRPr>
          </a:p>
        </p:txBody>
      </p:sp>
      <p:sp>
        <p:nvSpPr>
          <p:cNvPr id="10" name="Station"/>
          <p:cNvSpPr>
            <a:spLocks/>
          </p:cNvSpPr>
          <p:nvPr/>
        </p:nvSpPr>
        <p:spPr>
          <a:xfrm>
            <a:off x="1975067" y="5717774"/>
            <a:ext cx="7753661" cy="537886"/>
          </a:xfrm>
          <a:prstGeom prst="parallelogram">
            <a:avLst>
              <a:gd name="adj" fmla="val 47135"/>
            </a:avLst>
          </a:prstGeom>
          <a:solidFill>
            <a:schemeClr val="bg2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dirty="0">
              <a:latin typeface="Montserrat"/>
            </a:endParaRPr>
          </a:p>
          <a:p>
            <a:pPr algn="ctr" defTabSz="914400"/>
            <a:endParaRPr lang="en-GB" dirty="0">
              <a:latin typeface="Montserrat"/>
            </a:endParaRPr>
          </a:p>
        </p:txBody>
      </p:sp>
      <p:sp>
        <p:nvSpPr>
          <p:cNvPr id="43" name="Rectangle 42"/>
          <p:cNvSpPr>
            <a:spLocks/>
          </p:cNvSpPr>
          <p:nvPr/>
        </p:nvSpPr>
        <p:spPr>
          <a:xfrm>
            <a:off x="11364686" y="5636926"/>
            <a:ext cx="757238" cy="424421"/>
          </a:xfrm>
          <a:prstGeom prst="rect">
            <a:avLst/>
          </a:prstGeom>
          <a:solidFill>
            <a:schemeClr val="bg1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dirty="0"/>
          </a:p>
        </p:txBody>
      </p:sp>
      <p:sp>
        <p:nvSpPr>
          <p:cNvPr id="5" name="competitorsWrap"/>
          <p:cNvSpPr>
            <a:spLocks/>
          </p:cNvSpPr>
          <p:nvPr/>
        </p:nvSpPr>
        <p:spPr>
          <a:xfrm>
            <a:off x="9137927" y="2098197"/>
            <a:ext cx="2654470" cy="372948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  <a:headEnd type="none"/>
            <a:tailEnd type="none"/>
          </a:ln>
          <a:effectLst>
            <a:outerShdw blurRad="50800" dist="381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dirty="0">
              <a:latin typeface="Montserrat"/>
            </a:endParaRPr>
          </a:p>
        </p:txBody>
      </p:sp>
      <p:sp>
        <p:nvSpPr>
          <p:cNvPr id="8" name="Rectangle 7"/>
          <p:cNvSpPr>
            <a:spLocks/>
          </p:cNvSpPr>
          <p:nvPr/>
        </p:nvSpPr>
        <p:spPr>
          <a:xfrm>
            <a:off x="9300911" y="4720490"/>
            <a:ext cx="2333001" cy="916436"/>
          </a:xfrm>
          <a:prstGeom prst="rect">
            <a:avLst/>
          </a:prstGeom>
          <a:solidFill>
            <a:schemeClr val="bg2"/>
          </a:solidFill>
          <a:ln>
            <a:solidFill>
              <a:schemeClr val="bg2"/>
            </a:solidFill>
            <a:headEnd type="none"/>
            <a:tailEnd type="none"/>
          </a:ln>
          <a:effectLst>
            <a:outerShdw blurRad="50800" dist="381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dirty="0">
              <a:latin typeface="Montserrat"/>
            </a:endParaRPr>
          </a:p>
        </p:txBody>
      </p:sp>
      <p:sp>
        <p:nvSpPr>
          <p:cNvPr id="9" name="Rectangle 8"/>
          <p:cNvSpPr>
            <a:spLocks/>
          </p:cNvSpPr>
          <p:nvPr/>
        </p:nvSpPr>
        <p:spPr>
          <a:xfrm>
            <a:off x="9300911" y="3636732"/>
            <a:ext cx="2333001" cy="902717"/>
          </a:xfrm>
          <a:prstGeom prst="rect">
            <a:avLst/>
          </a:prstGeom>
          <a:solidFill>
            <a:schemeClr val="bg2"/>
          </a:solidFill>
          <a:ln>
            <a:solidFill>
              <a:schemeClr val="bg2"/>
            </a:solidFill>
            <a:headEnd type="none"/>
            <a:tailEnd type="none"/>
          </a:ln>
          <a:effectLst>
            <a:outerShdw blurRad="50800" dist="381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dirty="0">
              <a:latin typeface="Montserrat"/>
            </a:endParaRPr>
          </a:p>
        </p:txBody>
      </p:sp>
      <p:sp>
        <p:nvSpPr>
          <p:cNvPr id="14" name="Competitor3Postcode"/>
          <p:cNvSpPr txBox="1">
            <a:spLocks noChangeArrowheads="1"/>
          </p:cNvSpPr>
          <p:nvPr/>
        </p:nvSpPr>
        <p:spPr>
          <a:xfrm>
            <a:off x="9637288" y="5044525"/>
            <a:ext cx="728084" cy="230832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none">
            <a:spAutoFit/>
          </a:bodyPr>
          <a:lstStyle/>
          <a:p>
            <a:pPr defTabSz="914400"/>
            <a:r>
              <a:rPr lang="en-GB" sz="900" dirty="0">
                <a:latin typeface="Montserrat"/>
              </a:rPr>
              <a:t>GL544NE</a:t>
            </a:r>
          </a:p>
        </p:txBody>
      </p:sp>
      <p:sp>
        <p:nvSpPr>
          <p:cNvPr id="15" name="Competitor3"/>
          <p:cNvSpPr txBox="1">
            <a:spLocks noChangeArrowheads="1"/>
          </p:cNvSpPr>
          <p:nvPr/>
        </p:nvSpPr>
        <p:spPr>
          <a:xfrm>
            <a:off x="9637288" y="4799833"/>
            <a:ext cx="1082348" cy="261610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none">
            <a:spAutoFit/>
          </a:bodyPr>
          <a:lstStyle/>
          <a:p>
            <a:pPr defTabSz="914400"/>
            <a:r>
              <a:rPr lang="en-GB" sz="1100" dirty="0">
                <a:latin typeface="Montserrat"/>
              </a:rPr>
              <a:t>Chedworth Vill</a:t>
            </a:r>
          </a:p>
        </p:txBody>
      </p:sp>
      <p:sp>
        <p:nvSpPr>
          <p:cNvPr id="18" name="CAMEOValue"/>
          <p:cNvSpPr txBox="1">
            <a:spLocks noChangeArrowheads="1"/>
          </p:cNvSpPr>
          <p:nvPr/>
        </p:nvSpPr>
        <p:spPr>
          <a:xfrm>
            <a:off x="7292475" y="3842956"/>
            <a:ext cx="1164101" cy="261610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none">
            <a:spAutoFit/>
          </a:bodyPr>
          <a:lstStyle/>
          <a:p>
            <a:pPr defTabSz="914400"/>
            <a:r>
              <a:rPr lang="en-GB" sz="1100" b="1" dirty="0">
                <a:latin typeface="Montserrat"/>
              </a:rPr>
              <a:t>23.01%</a:t>
            </a:r>
          </a:p>
        </p:txBody>
      </p:sp>
      <p:sp>
        <p:nvSpPr>
          <p:cNvPr id="19" name="CAMEO"/>
          <p:cNvSpPr txBox="1">
            <a:spLocks noChangeArrowheads="1"/>
          </p:cNvSpPr>
          <p:nvPr/>
        </p:nvSpPr>
        <p:spPr>
          <a:xfrm>
            <a:off x="7292475" y="4070495"/>
            <a:ext cx="591829" cy="215444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none">
            <a:spAutoFit/>
          </a:bodyPr>
          <a:lstStyle/>
          <a:p>
            <a:pPr defTabSz="914400"/>
            <a:r>
              <a:rPr lang="en-GB" sz="800" dirty="0">
                <a:latin typeface="Montserrat"/>
              </a:rPr>
              <a:t>Flourishing Society</a:t>
            </a:r>
          </a:p>
        </p:txBody>
      </p:sp>
      <p:sp>
        <p:nvSpPr>
          <p:cNvPr id="21" name="Gender"/>
          <p:cNvSpPr txBox="1">
            <a:spLocks noChangeArrowheads="1"/>
          </p:cNvSpPr>
          <p:nvPr/>
        </p:nvSpPr>
        <p:spPr>
          <a:xfrm>
            <a:off x="7292475" y="2926084"/>
            <a:ext cx="577402" cy="215444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none">
            <a:spAutoFit/>
          </a:bodyPr>
          <a:lstStyle/>
          <a:p>
            <a:pPr defTabSz="914400"/>
            <a:r>
              <a:rPr lang="en-GB" sz="800" dirty="0">
                <a:latin typeface="Montserrat"/>
              </a:rPr>
              <a:t>Male</a:t>
            </a:r>
          </a:p>
        </p:txBody>
      </p:sp>
      <p:sp>
        <p:nvSpPr>
          <p:cNvPr id="50" name="Station"/>
          <p:cNvSpPr>
            <a:spLocks/>
          </p:cNvSpPr>
          <p:nvPr/>
        </p:nvSpPr>
        <p:spPr>
          <a:xfrm>
            <a:off x="133783" y="1528498"/>
            <a:ext cx="4735307" cy="616793"/>
          </a:xfrm>
          <a:prstGeom prst="parallelogram">
            <a:avLst>
              <a:gd name="adj" fmla="val 46750"/>
            </a:avLst>
          </a:prstGeom>
          <a:solidFill>
            <a:schemeClr val="bg1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dirty="0">
              <a:latin typeface="Montserrat"/>
            </a:endParaRPr>
          </a:p>
          <a:p>
            <a:pPr algn="ctr" defTabSz="914400"/>
            <a:endParaRPr lang="en-GB" dirty="0">
              <a:latin typeface="Montserrat"/>
            </a:endParaRPr>
          </a:p>
        </p:txBody>
      </p:sp>
      <p:sp>
        <p:nvSpPr>
          <p:cNvPr id="26" name="ATV"/>
          <p:cNvSpPr txBox="1">
            <a:spLocks noChangeArrowheads="1"/>
          </p:cNvSpPr>
          <p:nvPr/>
        </p:nvSpPr>
        <p:spPr>
          <a:xfrm>
            <a:off x="5367827" y="2692634"/>
            <a:ext cx="904415" cy="261610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none">
            <a:spAutoFit/>
          </a:bodyPr>
          <a:lstStyle/>
          <a:p>
            <a:pPr defTabSz="914400"/>
            <a:r>
              <a:rPr lang="en-GB" sz="1100" b="1" dirty="0">
                <a:latin typeface="Montserrat"/>
              </a:rPr>
              <a:t>£24.89</a:t>
            </a:r>
          </a:p>
        </p:txBody>
      </p:sp>
      <p:sp>
        <p:nvSpPr>
          <p:cNvPr id="29" name="TVRegion"/>
          <p:cNvSpPr txBox="1">
            <a:spLocks noChangeArrowheads="1"/>
          </p:cNvSpPr>
          <p:nvPr/>
        </p:nvSpPr>
        <p:spPr>
          <a:xfrm>
            <a:off x="8731095" y="1539085"/>
            <a:ext cx="742511" cy="230832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none">
            <a:spAutoFit/>
          </a:bodyPr>
          <a:lstStyle/>
          <a:p>
            <a:pPr defTabSz="914400"/>
            <a:r>
              <a:rPr lang="en-GB" sz="900" dirty="0">
                <a:latin typeface="Montserrat"/>
              </a:rPr>
              <a:t>Central</a:t>
            </a:r>
          </a:p>
        </p:txBody>
      </p:sp>
      <p:sp>
        <p:nvSpPr>
          <p:cNvPr id="20" name="GenderValue"/>
          <p:cNvSpPr txBox="1">
            <a:spLocks noChangeArrowheads="1"/>
          </p:cNvSpPr>
          <p:nvPr/>
        </p:nvSpPr>
        <p:spPr>
          <a:xfrm>
            <a:off x="7292475" y="2695639"/>
            <a:ext cx="1149674" cy="261610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none">
            <a:spAutoFit/>
          </a:bodyPr>
          <a:lstStyle/>
          <a:p>
            <a:pPr defTabSz="914400"/>
            <a:r>
              <a:rPr lang="en-GB" sz="1100" b="1" dirty="0">
                <a:latin typeface="Montserrat"/>
              </a:rPr>
              <a:t>68.75%</a:t>
            </a:r>
          </a:p>
        </p:txBody>
      </p:sp>
      <p:sp>
        <p:nvSpPr>
          <p:cNvPr id="30" name="StationDistance"/>
          <p:cNvSpPr txBox="1">
            <a:spLocks noChangeArrowheads="1"/>
          </p:cNvSpPr>
          <p:nvPr/>
        </p:nvSpPr>
        <p:spPr>
          <a:xfrm>
            <a:off x="2493387" y="5943449"/>
            <a:ext cx="1104790" cy="230832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none">
            <a:spAutoFit/>
          </a:bodyPr>
          <a:lstStyle/>
          <a:p>
            <a:pPr defTabSz="914400"/>
            <a:r>
              <a:rPr lang="en-GB" sz="900" dirty="0">
                <a:latin typeface="Montserrat"/>
              </a:rPr>
              <a:t>Kemble(11.00 miles)</a:t>
            </a:r>
          </a:p>
        </p:txBody>
      </p:sp>
      <p:sp>
        <p:nvSpPr>
          <p:cNvPr id="31" name="NearestStation"/>
          <p:cNvSpPr txBox="1">
            <a:spLocks noChangeArrowheads="1"/>
          </p:cNvSpPr>
          <p:nvPr/>
        </p:nvSpPr>
        <p:spPr>
          <a:xfrm>
            <a:off x="2505981" y="5792500"/>
            <a:ext cx="981359" cy="215444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none">
            <a:spAutoFit/>
          </a:bodyPr>
          <a:lstStyle/>
          <a:p>
            <a:pPr defTabSz="914400"/>
            <a:r>
              <a:rPr lang="en-GB" sz="800" dirty="0">
                <a:solidFill>
                  <a:srgbClr val="2EADE4"/>
                </a:solidFill>
                <a:latin typeface="Montserrat"/>
              </a:rPr>
              <a:t>Nearest Station</a:t>
            </a:r>
          </a:p>
        </p:txBody>
      </p:sp>
      <p:sp>
        <p:nvSpPr>
          <p:cNvPr id="32" name="Urbanicity"/>
          <p:cNvSpPr txBox="1">
            <a:spLocks noChangeArrowheads="1"/>
          </p:cNvSpPr>
          <p:nvPr/>
        </p:nvSpPr>
        <p:spPr>
          <a:xfrm>
            <a:off x="10519212" y="1539085"/>
            <a:ext cx="782587" cy="230832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none">
            <a:spAutoFit/>
          </a:bodyPr>
          <a:lstStyle/>
          <a:p>
            <a:pPr defTabSz="914400"/>
            <a:r>
              <a:rPr lang="en-GB" sz="900" dirty="0">
                <a:latin typeface="Montserrat"/>
              </a:rPr>
              <a:t>Rural village</a:t>
            </a:r>
          </a:p>
        </p:txBody>
      </p:sp>
      <p:sp>
        <p:nvSpPr>
          <p:cNvPr id="33" name="Region"/>
          <p:cNvSpPr txBox="1">
            <a:spLocks noChangeArrowheads="1"/>
          </p:cNvSpPr>
          <p:nvPr/>
        </p:nvSpPr>
        <p:spPr>
          <a:xfrm>
            <a:off x="6944775" y="1539085"/>
            <a:ext cx="596638" cy="230832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none">
            <a:spAutoFit/>
          </a:bodyPr>
          <a:lstStyle/>
          <a:p>
            <a:pPr defTabSz="914400"/>
            <a:r>
              <a:rPr lang="en-GB" sz="900" dirty="0">
                <a:latin typeface="Montserrat"/>
              </a:rPr>
              <a:t>South West</a:t>
            </a:r>
          </a:p>
        </p:txBody>
      </p:sp>
      <p:sp>
        <p:nvSpPr>
          <p:cNvPr id="34" name="WorkArea"/>
          <p:cNvSpPr txBox="1">
            <a:spLocks noChangeArrowheads="1"/>
          </p:cNvSpPr>
          <p:nvPr/>
        </p:nvSpPr>
        <p:spPr>
          <a:xfrm>
            <a:off x="5157478" y="1539085"/>
            <a:ext cx="766557" cy="230832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none">
            <a:spAutoFit/>
          </a:bodyPr>
          <a:lstStyle/>
          <a:p>
            <a:pPr defTabSz="914400"/>
            <a:r>
              <a:rPr lang="en-GB" sz="900" dirty="0">
                <a:latin typeface="Montserrat"/>
              </a:rPr>
              <a:t>Cheltenham</a:t>
            </a:r>
          </a:p>
        </p:txBody>
      </p:sp>
      <p:sp>
        <p:nvSpPr>
          <p:cNvPr id="35" name="Postcode"/>
          <p:cNvSpPr txBox="1">
            <a:spLocks noChangeArrowheads="1"/>
          </p:cNvSpPr>
          <p:nvPr/>
        </p:nvSpPr>
        <p:spPr>
          <a:xfrm>
            <a:off x="828640" y="1725868"/>
            <a:ext cx="728084" cy="230832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none">
            <a:spAutoFit/>
          </a:bodyPr>
          <a:lstStyle/>
          <a:p>
            <a:pPr defTabSz="914400"/>
            <a:r>
              <a:rPr lang="en-GB" sz="900" dirty="0">
                <a:latin typeface="Montserrat"/>
              </a:rPr>
              <a:t>GL77BZ</a:t>
            </a:r>
          </a:p>
        </p:txBody>
      </p:sp>
      <p:sp>
        <p:nvSpPr>
          <p:cNvPr id="36" name="ChainName"/>
          <p:cNvSpPr txBox="1">
            <a:spLocks noChangeArrowheads="1"/>
          </p:cNvSpPr>
          <p:nvPr/>
        </p:nvSpPr>
        <p:spPr>
          <a:xfrm>
            <a:off x="2090758" y="1723679"/>
            <a:ext cx="522900" cy="230832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none">
            <a:spAutoFit/>
          </a:bodyPr>
          <a:lstStyle/>
          <a:p>
            <a:pPr defTabSz="914400"/>
            <a:r>
              <a:rPr lang="en-GB" sz="900" dirty="0">
                <a:latin typeface="Montserrat"/>
              </a:rPr>
              <a:t>Punch - Fireside Collection</a:t>
            </a:r>
          </a:p>
        </p:txBody>
      </p:sp>
      <p:sp>
        <p:nvSpPr>
          <p:cNvPr id="37" name="VenueName"/>
          <p:cNvSpPr txBox="1">
            <a:spLocks noChangeArrowheads="1"/>
          </p:cNvSpPr>
          <p:nvPr/>
        </p:nvSpPr>
        <p:spPr>
          <a:xfrm>
            <a:off x="829599" y="1416348"/>
            <a:ext cx="1778000" cy="307777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none">
            <a:spAutoFit/>
          </a:bodyPr>
          <a:lstStyle/>
          <a:p>
            <a:pPr defTabSz="914400"/>
            <a:r>
              <a:rPr lang="en-GB" sz="1400" dirty="0">
                <a:latin typeface="Montserrat"/>
              </a:rPr>
              <a:t>Bathurst Arms GL77BZ</a:t>
            </a:r>
          </a:p>
        </p:txBody>
      </p:sp>
      <p:sp>
        <p:nvSpPr>
          <p:cNvPr id="45" name="Rectangle 44"/>
          <p:cNvSpPr>
            <a:spLocks/>
          </p:cNvSpPr>
          <p:nvPr/>
        </p:nvSpPr>
        <p:spPr>
          <a:xfrm>
            <a:off x="9300912" y="2543786"/>
            <a:ext cx="2333001" cy="916436"/>
          </a:xfrm>
          <a:prstGeom prst="rect">
            <a:avLst/>
          </a:prstGeom>
          <a:solidFill>
            <a:schemeClr val="bg2"/>
          </a:solidFill>
          <a:ln>
            <a:solidFill>
              <a:schemeClr val="bg2"/>
            </a:solidFill>
            <a:headEnd type="none"/>
            <a:tailEnd type="none"/>
          </a:ln>
          <a:effectLst>
            <a:outerShdw blurRad="50800" dist="381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r>
              <a:rPr lang="en-GB" dirty="0">
                <a:latin typeface="Montserrat"/>
              </a:rPr>
              <a:t> </a:t>
            </a:r>
          </a:p>
        </p:txBody>
      </p:sp>
      <p:sp>
        <p:nvSpPr>
          <p:cNvPr id="46" name="Competitor1Postcode"/>
          <p:cNvSpPr txBox="1">
            <a:spLocks noChangeArrowheads="1"/>
          </p:cNvSpPr>
          <p:nvPr/>
        </p:nvSpPr>
        <p:spPr>
          <a:xfrm>
            <a:off x="9639185" y="2872463"/>
            <a:ext cx="728084" cy="230832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none">
            <a:spAutoFit/>
          </a:bodyPr>
          <a:lstStyle/>
          <a:p>
            <a:pPr defTabSz="914400"/>
            <a:r>
              <a:rPr lang="en-GB" sz="900" dirty="0">
                <a:latin typeface="Montserrat"/>
              </a:rPr>
              <a:t>GL72LB</a:t>
            </a:r>
          </a:p>
        </p:txBody>
      </p:sp>
      <p:sp>
        <p:nvSpPr>
          <p:cNvPr id="47" name="Competitor1"/>
          <p:cNvSpPr txBox="1">
            <a:spLocks noChangeArrowheads="1"/>
          </p:cNvSpPr>
          <p:nvPr/>
        </p:nvSpPr>
        <p:spPr>
          <a:xfrm>
            <a:off x="9639185" y="2618760"/>
            <a:ext cx="1053494" cy="261610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none">
            <a:spAutoFit/>
          </a:bodyPr>
          <a:lstStyle/>
          <a:p>
            <a:pPr defTabSz="914400"/>
            <a:r>
              <a:rPr lang="en-GB" sz="1050" dirty="0">
                <a:latin typeface="Montserrat"/>
              </a:rPr>
              <a:t>Plough Inn</a:t>
            </a:r>
          </a:p>
        </p:txBody>
      </p:sp>
      <p:sp>
        <p:nvSpPr>
          <p:cNvPr id="48" name="Competitor2"/>
          <p:cNvSpPr txBox="1">
            <a:spLocks noChangeArrowheads="1"/>
          </p:cNvSpPr>
          <p:nvPr/>
        </p:nvSpPr>
        <p:spPr>
          <a:xfrm>
            <a:off x="9640466" y="3715353"/>
            <a:ext cx="1082348" cy="261610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none">
            <a:spAutoFit/>
          </a:bodyPr>
          <a:lstStyle/>
          <a:p>
            <a:pPr defTabSz="914400"/>
            <a:r>
              <a:rPr lang="en-GB" sz="1050" dirty="0">
                <a:latin typeface="Montserrat"/>
              </a:rPr>
              <a:t>Drillmans Arms Lim</a:t>
            </a:r>
          </a:p>
        </p:txBody>
      </p:sp>
      <p:sp>
        <p:nvSpPr>
          <p:cNvPr id="49" name="Competitor2Postcode"/>
          <p:cNvSpPr txBox="1">
            <a:spLocks noChangeArrowheads="1"/>
          </p:cNvSpPr>
          <p:nvPr/>
        </p:nvSpPr>
        <p:spPr>
          <a:xfrm>
            <a:off x="9651298" y="3992352"/>
            <a:ext cx="728084" cy="230832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none">
            <a:spAutoFit/>
          </a:bodyPr>
          <a:lstStyle/>
          <a:p>
            <a:pPr defTabSz="914400"/>
            <a:r>
              <a:rPr lang="en-GB" sz="900" dirty="0">
                <a:latin typeface="Montserrat"/>
              </a:rPr>
              <a:t>GL72JY</a:t>
            </a:r>
          </a:p>
        </p:txBody>
      </p:sp>
      <p:sp>
        <p:nvSpPr>
          <p:cNvPr id="59" name="Text4"/>
          <p:cNvSpPr txBox="1">
            <a:spLocks noChangeArrowheads="1"/>
          </p:cNvSpPr>
          <p:nvPr/>
        </p:nvSpPr>
        <p:spPr>
          <a:xfrm>
            <a:off x="5367827" y="2486122"/>
            <a:ext cx="413896" cy="230832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none">
            <a:spAutoFit/>
          </a:bodyPr>
          <a:lstStyle/>
          <a:p>
            <a:pPr defTabSz="914400"/>
            <a:r>
              <a:rPr lang="en-GB" sz="900" dirty="0">
                <a:latin typeface="Montserrat"/>
              </a:rPr>
              <a:t>ATV</a:t>
            </a:r>
          </a:p>
        </p:txBody>
      </p:sp>
      <p:sp>
        <p:nvSpPr>
          <p:cNvPr id="60" name="Text2"/>
          <p:cNvSpPr txBox="1">
            <a:spLocks noChangeArrowheads="1"/>
          </p:cNvSpPr>
          <p:nvPr/>
        </p:nvSpPr>
        <p:spPr>
          <a:xfrm>
            <a:off x="7292475" y="3608179"/>
            <a:ext cx="1013419" cy="230832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none">
            <a:spAutoFit/>
          </a:bodyPr>
          <a:lstStyle/>
          <a:p>
            <a:pPr defTabSz="914400"/>
            <a:r>
              <a:rPr lang="en-GB" sz="900" dirty="0">
                <a:latin typeface="Montserrat"/>
              </a:rPr>
              <a:t>Segmentation</a:t>
            </a:r>
          </a:p>
        </p:txBody>
      </p:sp>
      <p:sp>
        <p:nvSpPr>
          <p:cNvPr id="61" name="Text3"/>
          <p:cNvSpPr txBox="1">
            <a:spLocks noChangeArrowheads="1"/>
          </p:cNvSpPr>
          <p:nvPr/>
        </p:nvSpPr>
        <p:spPr>
          <a:xfrm>
            <a:off x="7292475" y="2490390"/>
            <a:ext cx="615874" cy="230832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none">
            <a:spAutoFit/>
          </a:bodyPr>
          <a:lstStyle/>
          <a:p>
            <a:pPr defTabSz="914400"/>
            <a:r>
              <a:rPr lang="en-GB" sz="900" dirty="0">
                <a:latin typeface="Montserrat"/>
              </a:rPr>
              <a:t>Gender</a:t>
            </a:r>
          </a:p>
        </p:txBody>
      </p:sp>
      <p:sp>
        <p:nvSpPr>
          <p:cNvPr id="25" name="Affluence"/>
          <p:cNvSpPr txBox="1">
            <a:spLocks noChangeArrowheads="1"/>
          </p:cNvSpPr>
          <p:nvPr/>
        </p:nvSpPr>
        <p:spPr>
          <a:xfrm>
            <a:off x="5367827" y="4085195"/>
            <a:ext cx="676788" cy="215444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none">
            <a:spAutoFit/>
          </a:bodyPr>
          <a:lstStyle/>
          <a:p>
            <a:pPr defTabSz="914400"/>
            <a:r>
              <a:rPr lang="en-GB" sz="800" dirty="0">
                <a:latin typeface="Montserrat"/>
              </a:rPr>
              <a:t>High Income</a:t>
            </a:r>
          </a:p>
        </p:txBody>
      </p:sp>
      <p:sp>
        <p:nvSpPr>
          <p:cNvPr id="24" name="AffluenceValue"/>
          <p:cNvSpPr txBox="1">
            <a:spLocks noChangeArrowheads="1"/>
          </p:cNvSpPr>
          <p:nvPr/>
        </p:nvSpPr>
        <p:spPr>
          <a:xfrm>
            <a:off x="5367827" y="3878389"/>
            <a:ext cx="1319592" cy="261610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none">
            <a:spAutoFit/>
          </a:bodyPr>
          <a:lstStyle/>
          <a:p>
            <a:pPr defTabSz="914400"/>
            <a:r>
              <a:rPr lang="en-GB" sz="1100" b="1" dirty="0">
                <a:latin typeface="Montserrat"/>
              </a:rPr>
              <a:t>47.47%</a:t>
            </a:r>
          </a:p>
        </p:txBody>
      </p:sp>
      <p:sp>
        <p:nvSpPr>
          <p:cNvPr id="62" name="Text5"/>
          <p:cNvSpPr txBox="1">
            <a:spLocks noChangeArrowheads="1"/>
          </p:cNvSpPr>
          <p:nvPr/>
        </p:nvSpPr>
        <p:spPr>
          <a:xfrm>
            <a:off x="5367827" y="3651870"/>
            <a:ext cx="734496" cy="230832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none">
            <a:spAutoFit/>
          </a:bodyPr>
          <a:lstStyle/>
          <a:p>
            <a:pPr defTabSz="914400"/>
            <a:r>
              <a:rPr lang="en-GB" sz="900" dirty="0">
                <a:latin typeface="Montserrat"/>
              </a:rPr>
              <a:t>Affluence</a:t>
            </a:r>
          </a:p>
        </p:txBody>
      </p:sp>
      <p:sp>
        <p:nvSpPr>
          <p:cNvPr id="22" name="AgeValue"/>
          <p:cNvSpPr txBox="1">
            <a:spLocks noChangeArrowheads="1"/>
          </p:cNvSpPr>
          <p:nvPr/>
        </p:nvSpPr>
        <p:spPr>
          <a:xfrm>
            <a:off x="5367827" y="5059674"/>
            <a:ext cx="901209" cy="261610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none">
            <a:spAutoFit/>
          </a:bodyPr>
          <a:lstStyle/>
          <a:p>
            <a:pPr defTabSz="914400"/>
            <a:r>
              <a:rPr lang="en-GB" sz="1100" b="1" dirty="0">
                <a:latin typeface="Montserrat"/>
              </a:rPr>
              <a:t>20.80%</a:t>
            </a:r>
          </a:p>
        </p:txBody>
      </p:sp>
      <p:sp>
        <p:nvSpPr>
          <p:cNvPr id="23" name="Age"/>
          <p:cNvSpPr txBox="1">
            <a:spLocks noChangeArrowheads="1"/>
          </p:cNvSpPr>
          <p:nvPr/>
        </p:nvSpPr>
        <p:spPr>
          <a:xfrm>
            <a:off x="5367827" y="5327409"/>
            <a:ext cx="399468" cy="215444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none">
            <a:spAutoFit/>
          </a:bodyPr>
          <a:lstStyle/>
          <a:p>
            <a:pPr defTabSz="914400"/>
            <a:r>
              <a:rPr lang="en-GB" sz="800" dirty="0">
                <a:latin typeface="Montserrat"/>
              </a:rPr>
              <a:t>55 to 64</a:t>
            </a:r>
          </a:p>
        </p:txBody>
      </p:sp>
      <p:sp>
        <p:nvSpPr>
          <p:cNvPr id="63" name="Text6"/>
          <p:cNvSpPr txBox="1">
            <a:spLocks noChangeArrowheads="1"/>
          </p:cNvSpPr>
          <p:nvPr/>
        </p:nvSpPr>
        <p:spPr>
          <a:xfrm>
            <a:off x="5367827" y="4821867"/>
            <a:ext cx="809837" cy="230832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none">
            <a:spAutoFit/>
          </a:bodyPr>
          <a:lstStyle/>
          <a:p>
            <a:pPr defTabSz="914400"/>
            <a:r>
              <a:rPr lang="en-GB" sz="900" dirty="0">
                <a:latin typeface="Montserrat"/>
              </a:rPr>
              <a:t>Age Group</a:t>
            </a:r>
          </a:p>
        </p:txBody>
      </p:sp>
      <p:sp>
        <p:nvSpPr>
          <p:cNvPr id="64" name="Text1"/>
          <p:cNvSpPr txBox="1">
            <a:spLocks noChangeArrowheads="1"/>
          </p:cNvSpPr>
          <p:nvPr/>
        </p:nvSpPr>
        <p:spPr>
          <a:xfrm>
            <a:off x="7292475" y="4793240"/>
            <a:ext cx="683200" cy="369332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none">
            <a:spAutoFit/>
          </a:bodyPr>
          <a:lstStyle/>
          <a:p>
            <a:pPr defTabSz="914400"/>
            <a:r>
              <a:rPr lang="en-GB" sz="900" dirty="0">
                <a:latin typeface="Montserrat"/>
              </a:rPr>
              <a:t>Visit Day</a:t>
            </a:r>
          </a:p>
          <a:p>
            <a:pPr defTabSz="914400"/>
            <a:endParaRPr lang="en-GB" sz="900" dirty="0">
              <a:latin typeface="Montserrat"/>
            </a:endParaRPr>
          </a:p>
        </p:txBody>
      </p:sp>
      <p:sp>
        <p:nvSpPr>
          <p:cNvPr id="16" name="WeekdayValue"/>
          <p:cNvSpPr txBox="1">
            <a:spLocks noChangeArrowheads="1"/>
          </p:cNvSpPr>
          <p:nvPr/>
        </p:nvSpPr>
        <p:spPr>
          <a:xfrm>
            <a:off x="7292475" y="5050410"/>
            <a:ext cx="1309974" cy="261610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none">
            <a:spAutoFit/>
          </a:bodyPr>
          <a:lstStyle/>
          <a:p>
            <a:pPr defTabSz="914400"/>
            <a:r>
              <a:rPr lang="en-GB" sz="1100" b="1" dirty="0">
                <a:latin typeface="Montserrat"/>
              </a:rPr>
              <a:t>23.56%</a:t>
            </a:r>
          </a:p>
        </p:txBody>
      </p:sp>
      <p:sp>
        <p:nvSpPr>
          <p:cNvPr id="17" name="Weekday"/>
          <p:cNvSpPr txBox="1">
            <a:spLocks noChangeArrowheads="1"/>
          </p:cNvSpPr>
          <p:nvPr/>
        </p:nvSpPr>
        <p:spPr>
          <a:xfrm>
            <a:off x="7292475" y="5319836"/>
            <a:ext cx="692818" cy="215444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none">
            <a:spAutoFit/>
          </a:bodyPr>
          <a:lstStyle/>
          <a:p>
            <a:pPr defTabSz="914400"/>
            <a:r>
              <a:rPr lang="en-GB" sz="800" dirty="0">
                <a:latin typeface="Montserrat"/>
              </a:rPr>
              <a:t>Sat</a:t>
            </a:r>
          </a:p>
        </p:txBody>
      </p:sp>
      <p:sp>
        <p:nvSpPr>
          <p:cNvPr id="76" name="Header"/>
          <p:cNvSpPr>
            <a:spLocks/>
          </p:cNvSpPr>
          <p:nvPr/>
        </p:nvSpPr>
        <p:spPr>
          <a:xfrm>
            <a:off x="-8965" y="168"/>
            <a:ext cx="12200965" cy="751270"/>
          </a:xfrm>
          <a:prstGeom prst="rect">
            <a:avLst/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sz="1400" dirty="0">
              <a:latin typeface="Montserrat"/>
            </a:endParaRPr>
          </a:p>
        </p:txBody>
      </p:sp>
      <p:sp>
        <p:nvSpPr>
          <p:cNvPr id="77" name="Rectangle 76"/>
          <p:cNvSpPr>
            <a:spLocks/>
          </p:cNvSpPr>
          <p:nvPr/>
        </p:nvSpPr>
        <p:spPr>
          <a:xfrm>
            <a:off x="-8966" y="739934"/>
            <a:ext cx="838565" cy="497878"/>
          </a:xfrm>
          <a:prstGeom prst="rect">
            <a:avLst/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dirty="0"/>
          </a:p>
        </p:txBody>
      </p:sp>
      <p:sp>
        <p:nvSpPr>
          <p:cNvPr id="4" name="Competitor1Chain"/>
          <p:cNvSpPr txBox="1">
            <a:spLocks noChangeArrowheads="1"/>
          </p:cNvSpPr>
          <p:nvPr/>
        </p:nvSpPr>
        <p:spPr>
          <a:xfrm>
            <a:off x="9815127" y="3117085"/>
            <a:ext cx="522900" cy="230832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none">
            <a:spAutoFit/>
          </a:bodyPr>
          <a:lstStyle/>
          <a:p>
            <a:pPr defTabSz="914400"/>
            <a:r>
              <a:rPr lang="en-GB" sz="900" dirty="0">
                <a:latin typeface="Montserrat"/>
              </a:rPr>
              <a:t>Pub Restaurant</a:t>
            </a:r>
          </a:p>
        </p:txBody>
      </p:sp>
      <p:sp>
        <p:nvSpPr>
          <p:cNvPr id="51" name="Competitor2Chain"/>
          <p:cNvSpPr txBox="1">
            <a:spLocks noChangeArrowheads="1"/>
          </p:cNvSpPr>
          <p:nvPr/>
        </p:nvSpPr>
        <p:spPr>
          <a:xfrm>
            <a:off x="9834477" y="4212850"/>
            <a:ext cx="522900" cy="230832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none">
            <a:spAutoFit/>
          </a:bodyPr>
          <a:lstStyle/>
          <a:p>
            <a:pPr defTabSz="914400"/>
            <a:r>
              <a:rPr lang="en-GB" sz="900" dirty="0">
                <a:latin typeface="Montserrat"/>
              </a:rPr>
              <a:t>Pub / Bar</a:t>
            </a:r>
          </a:p>
        </p:txBody>
      </p:sp>
      <p:sp>
        <p:nvSpPr>
          <p:cNvPr id="68" name="Competitor3Chain"/>
          <p:cNvSpPr txBox="1">
            <a:spLocks noChangeArrowheads="1"/>
          </p:cNvSpPr>
          <p:nvPr/>
        </p:nvSpPr>
        <p:spPr>
          <a:xfrm>
            <a:off x="9810584" y="5274195"/>
            <a:ext cx="522900" cy="230832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none">
            <a:spAutoFit/>
          </a:bodyPr>
          <a:lstStyle/>
          <a:p>
            <a:pPr defTabSz="914400"/>
            <a:r>
              <a:rPr lang="en-GB" sz="900" dirty="0">
                <a:latin typeface="Montserrat"/>
              </a:rPr>
              <a:t>Pub / Bar</a:t>
            </a:r>
          </a:p>
        </p:txBody>
      </p:sp>
      <p:sp>
        <p:nvSpPr>
          <p:cNvPr id="69" name="Label"/>
          <p:cNvSpPr txBox="1">
            <a:spLocks noChangeArrowheads="1"/>
          </p:cNvSpPr>
          <p:nvPr/>
        </p:nvSpPr>
        <p:spPr>
          <a:xfrm>
            <a:off x="5165248" y="1391804"/>
            <a:ext cx="1202750" cy="215444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square">
            <a:spAutoFit/>
          </a:bodyPr>
          <a:lstStyle/>
          <a:p>
            <a:pPr defTabSz="914400"/>
            <a:r>
              <a:rPr lang="en-GB" sz="800" dirty="0">
                <a:solidFill>
                  <a:srgbClr val="2EADE4"/>
                </a:solidFill>
                <a:latin typeface="Montserrat"/>
              </a:rPr>
              <a:t>Work Area</a:t>
            </a:r>
          </a:p>
        </p:txBody>
      </p:sp>
      <p:sp>
        <p:nvSpPr>
          <p:cNvPr id="70" name="Label"/>
          <p:cNvSpPr txBox="1">
            <a:spLocks noChangeArrowheads="1"/>
          </p:cNvSpPr>
          <p:nvPr/>
        </p:nvSpPr>
        <p:spPr>
          <a:xfrm>
            <a:off x="6944775" y="1391804"/>
            <a:ext cx="551754" cy="215444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none">
            <a:spAutoFit/>
          </a:bodyPr>
          <a:lstStyle/>
          <a:p>
            <a:pPr defTabSz="914400"/>
            <a:r>
              <a:rPr lang="en-GB" sz="800" dirty="0">
                <a:solidFill>
                  <a:srgbClr val="2EADE4"/>
                </a:solidFill>
                <a:latin typeface="Montserrat"/>
              </a:rPr>
              <a:t>Region</a:t>
            </a:r>
          </a:p>
        </p:txBody>
      </p:sp>
      <p:sp>
        <p:nvSpPr>
          <p:cNvPr id="71" name="Label"/>
          <p:cNvSpPr txBox="1">
            <a:spLocks noChangeArrowheads="1"/>
          </p:cNvSpPr>
          <p:nvPr/>
        </p:nvSpPr>
        <p:spPr>
          <a:xfrm>
            <a:off x="10519212" y="1391804"/>
            <a:ext cx="716863" cy="215444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none">
            <a:spAutoFit/>
          </a:bodyPr>
          <a:lstStyle/>
          <a:p>
            <a:pPr defTabSz="914400"/>
            <a:r>
              <a:rPr lang="en-GB" sz="800" dirty="0">
                <a:solidFill>
                  <a:srgbClr val="2EADE4"/>
                </a:solidFill>
                <a:latin typeface="Montserrat"/>
              </a:rPr>
              <a:t>Urbanicity</a:t>
            </a:r>
          </a:p>
        </p:txBody>
      </p:sp>
      <p:sp>
        <p:nvSpPr>
          <p:cNvPr id="72" name="Label"/>
          <p:cNvSpPr txBox="1">
            <a:spLocks noChangeArrowheads="1"/>
          </p:cNvSpPr>
          <p:nvPr/>
        </p:nvSpPr>
        <p:spPr>
          <a:xfrm>
            <a:off x="8738659" y="1391804"/>
            <a:ext cx="710451" cy="215444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none">
            <a:spAutoFit/>
          </a:bodyPr>
          <a:lstStyle/>
          <a:p>
            <a:pPr defTabSz="914400"/>
            <a:r>
              <a:rPr lang="en-GB" sz="800" dirty="0">
                <a:solidFill>
                  <a:srgbClr val="2EADE4"/>
                </a:solidFill>
                <a:latin typeface="Montserrat"/>
              </a:rPr>
              <a:t>TV Region</a:t>
            </a:r>
          </a:p>
        </p:txBody>
      </p:sp>
      <p:pic>
        <p:nvPicPr>
          <p:cNvPr id="73" name="Graphic 72"/>
          <p:cNvPicPr>
            <a:picLocks noChangeAspect="1"/>
          </p:cNvPicPr>
          <p:nvPr/>
        </p:nvPicPr>
        <p:blipFill>
          <a:blip r:embed="rId3">
            <a:lum/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11439096" y="6204295"/>
            <a:ext cx="559459" cy="235010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13" name="Graphic 12"/>
          <p:cNvPicPr>
            <a:picLocks noChangeAspect="1"/>
          </p:cNvPicPr>
          <p:nvPr/>
        </p:nvPicPr>
        <p:blipFill>
          <a:blip r:embed="rId5">
            <a:lum/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350991" y="1505264"/>
            <a:ext cx="365339" cy="365339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52" name="Graphic 51"/>
          <p:cNvPicPr>
            <a:picLocks noChangeAspect="1"/>
          </p:cNvPicPr>
          <p:nvPr/>
        </p:nvPicPr>
        <p:blipFill>
          <a:blip r:embed="rId7">
            <a:lum/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>
            <a:off x="2001767" y="1774260"/>
            <a:ext cx="120827" cy="120827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84" name="Graphic 83"/>
          <p:cNvPicPr>
            <a:picLocks noChangeAspect="1"/>
          </p:cNvPicPr>
          <p:nvPr/>
        </p:nvPicPr>
        <p:blipFill>
          <a:blip r:embed="rId9">
            <a:lum/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>
            <a:off x="8569570" y="1517430"/>
            <a:ext cx="173121" cy="173121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86" name="Graphic 85"/>
          <p:cNvPicPr>
            <a:picLocks noChangeAspect="1"/>
          </p:cNvPicPr>
          <p:nvPr/>
        </p:nvPicPr>
        <p:blipFill>
          <a:blip r:embed="rId11">
            <a:lum/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rcRect/>
          <a:stretch>
            <a:fillRect/>
          </a:stretch>
        </p:blipFill>
        <p:spPr>
          <a:xfrm>
            <a:off x="10385730" y="1517430"/>
            <a:ext cx="173121" cy="173121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88" name="Graphic 87"/>
          <p:cNvPicPr>
            <a:picLocks noChangeAspect="1"/>
          </p:cNvPicPr>
          <p:nvPr/>
        </p:nvPicPr>
        <p:blipFill>
          <a:blip r:embed="rId13">
            <a:lum/>
            <a:extLst>
              <a:ext uri="{96DAC541-7B7A-43D3-8B79-37D633B846F1}">
                <asvg:svgBlip xmlns:asvg="http://schemas.microsoft.com/office/drawing/2016/SVG/main" r:embed="rId14"/>
              </a:ext>
            </a:extLst>
          </a:blip>
          <a:srcRect/>
          <a:stretch>
            <a:fillRect/>
          </a:stretch>
        </p:blipFill>
        <p:spPr>
          <a:xfrm>
            <a:off x="5005195" y="1517430"/>
            <a:ext cx="173121" cy="173121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90" name="Graphic 89"/>
          <p:cNvPicPr>
            <a:picLocks noChangeAspect="1"/>
          </p:cNvPicPr>
          <p:nvPr/>
        </p:nvPicPr>
        <p:blipFill>
          <a:blip r:embed="rId15">
            <a:lum/>
            <a:extLst>
              <a:ext uri="{96DAC541-7B7A-43D3-8B79-37D633B846F1}">
                <asvg:svgBlip xmlns:asvg="http://schemas.microsoft.com/office/drawing/2016/SVG/main" r:embed="rId16"/>
              </a:ext>
            </a:extLst>
          </a:blip>
          <a:srcRect/>
          <a:stretch>
            <a:fillRect/>
          </a:stretch>
        </p:blipFill>
        <p:spPr>
          <a:xfrm>
            <a:off x="6813330" y="1517430"/>
            <a:ext cx="173121" cy="173121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92" name="Graphic 91"/>
          <p:cNvPicPr>
            <a:picLocks noChangeAspect="1"/>
          </p:cNvPicPr>
          <p:nvPr/>
        </p:nvPicPr>
        <p:blipFill>
          <a:blip r:embed="rId17">
            <a:lum/>
            <a:extLst>
              <a:ext uri="{96DAC541-7B7A-43D3-8B79-37D633B846F1}">
                <asvg:svgBlip xmlns:asvg="http://schemas.microsoft.com/office/drawing/2016/SVG/main" r:embed="rId18"/>
              </a:ext>
            </a:extLst>
          </a:blip>
          <a:srcRect/>
          <a:stretch>
            <a:fillRect/>
          </a:stretch>
        </p:blipFill>
        <p:spPr>
          <a:xfrm>
            <a:off x="2326194" y="5902858"/>
            <a:ext cx="173121" cy="173121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94" name="Graphic 93"/>
          <p:cNvPicPr>
            <a:picLocks noChangeAspect="1"/>
          </p:cNvPicPr>
          <p:nvPr/>
        </p:nvPicPr>
        <p:blipFill>
          <a:blip r:embed="rId19">
            <a:lum/>
            <a:extLst>
              <a:ext uri="{96DAC541-7B7A-43D3-8B79-37D633B846F1}">
                <asvg:svgBlip xmlns:asvg="http://schemas.microsoft.com/office/drawing/2016/SVG/main" r:embed="rId20"/>
              </a:ext>
            </a:extLst>
          </a:blip>
          <a:srcRect/>
          <a:stretch>
            <a:fillRect/>
          </a:stretch>
        </p:blipFill>
        <p:spPr>
          <a:xfrm>
            <a:off x="5458216" y="4617584"/>
            <a:ext cx="176376" cy="176376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98" name="Graphic 97"/>
          <p:cNvPicPr>
            <a:picLocks noChangeAspect="1"/>
          </p:cNvPicPr>
          <p:nvPr/>
        </p:nvPicPr>
        <p:blipFill>
          <a:blip r:embed="rId21">
            <a:lum/>
            <a:extLst>
              <a:ext uri="{96DAC541-7B7A-43D3-8B79-37D633B846F1}">
                <asvg:svgBlip xmlns:asvg="http://schemas.microsoft.com/office/drawing/2016/SVG/main" r:embed="rId22"/>
              </a:ext>
            </a:extLst>
          </a:blip>
          <a:srcRect/>
          <a:stretch>
            <a:fillRect/>
          </a:stretch>
        </p:blipFill>
        <p:spPr>
          <a:xfrm>
            <a:off x="7395441" y="3451302"/>
            <a:ext cx="176824" cy="176824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100" name="Graphic 99"/>
          <p:cNvPicPr>
            <a:picLocks noChangeAspect="1"/>
          </p:cNvPicPr>
          <p:nvPr/>
        </p:nvPicPr>
        <p:blipFill>
          <a:blip r:embed="rId23">
            <a:lum/>
            <a:extLst>
              <a:ext uri="{96DAC541-7B7A-43D3-8B79-37D633B846F1}">
                <asvg:svgBlip xmlns:asvg="http://schemas.microsoft.com/office/drawing/2016/SVG/main" r:embed="rId24"/>
              </a:ext>
            </a:extLst>
          </a:blip>
          <a:srcRect/>
          <a:stretch>
            <a:fillRect/>
          </a:stretch>
        </p:blipFill>
        <p:spPr>
          <a:xfrm>
            <a:off x="5458216" y="3451091"/>
            <a:ext cx="176824" cy="176824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102" name="Graphic 101"/>
          <p:cNvPicPr>
            <a:picLocks noChangeAspect="1"/>
          </p:cNvPicPr>
          <p:nvPr/>
        </p:nvPicPr>
        <p:blipFill>
          <a:blip r:embed="rId25">
            <a:lum/>
            <a:extLst>
              <a:ext uri="{96DAC541-7B7A-43D3-8B79-37D633B846F1}">
                <asvg:svgBlip xmlns:asvg="http://schemas.microsoft.com/office/drawing/2016/SVG/main" r:embed="rId26"/>
              </a:ext>
            </a:extLst>
          </a:blip>
          <a:srcRect/>
          <a:stretch>
            <a:fillRect/>
          </a:stretch>
        </p:blipFill>
        <p:spPr>
          <a:xfrm>
            <a:off x="5458216" y="2257020"/>
            <a:ext cx="176824" cy="176824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104" name="Graphic 103"/>
          <p:cNvPicPr>
            <a:picLocks noChangeAspect="1"/>
          </p:cNvPicPr>
          <p:nvPr/>
        </p:nvPicPr>
        <p:blipFill>
          <a:blip r:embed="rId27">
            <a:lum/>
            <a:extLst>
              <a:ext uri="{96DAC541-7B7A-43D3-8B79-37D633B846F1}">
                <asvg:svgBlip xmlns:asvg="http://schemas.microsoft.com/office/drawing/2016/SVG/main" r:embed="rId28"/>
              </a:ext>
            </a:extLst>
          </a:blip>
          <a:srcRect/>
          <a:stretch>
            <a:fillRect/>
          </a:stretch>
        </p:blipFill>
        <p:spPr>
          <a:xfrm>
            <a:off x="7395441" y="2239109"/>
            <a:ext cx="176824" cy="176824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106" name="Graphic 105"/>
          <p:cNvPicPr>
            <a:picLocks noChangeAspect="1"/>
          </p:cNvPicPr>
          <p:nvPr/>
        </p:nvPicPr>
        <p:blipFill>
          <a:blip r:embed="rId29">
            <a:lum/>
            <a:extLst>
              <a:ext uri="{96DAC541-7B7A-43D3-8B79-37D633B846F1}">
                <asvg:svgBlip xmlns:asvg="http://schemas.microsoft.com/office/drawing/2016/SVG/main" r:embed="rId30"/>
              </a:ext>
            </a:extLst>
          </a:blip>
          <a:srcRect/>
          <a:stretch>
            <a:fillRect/>
          </a:stretch>
        </p:blipFill>
        <p:spPr>
          <a:xfrm>
            <a:off x="7395441" y="4633379"/>
            <a:ext cx="164081" cy="176702"/>
          </a:xfrm>
          <a:prstGeom prst="rect">
            <a:avLst/>
          </a:prstGeom>
          <a:ln>
            <a:headEnd type="none"/>
            <a:tailEnd type="none"/>
          </a:ln>
        </p:spPr>
      </p:pic>
      <p:grpSp>
        <p:nvGrpSpPr>
          <p:cNvPr id="114" name="Group 113"/>
          <p:cNvGrpSpPr>
            <a:grpSpLocks/>
          </p:cNvGrpSpPr>
          <p:nvPr/>
        </p:nvGrpSpPr>
        <p:grpSpPr>
          <a:xfrm>
            <a:off x="11239887" y="2625880"/>
            <a:ext cx="495300" cy="390525"/>
            <a:chOff x="9411528" y="2976323"/>
            <a:chExt cx="495300" cy="390525"/>
          </a:xfrm>
        </p:grpSpPr>
        <p:pic>
          <p:nvPicPr>
            <p:cNvPr id="111" name="Graphic 110"/>
            <p:cNvPicPr>
              <a:picLocks noChangeAspect="1"/>
            </p:cNvPicPr>
            <p:nvPr/>
          </p:nvPicPr>
          <p:blipFill>
            <a:blip r:embed="rId31">
              <a:lum/>
              <a:extLst>
                <a:ext uri="{96DAC541-7B7A-43D3-8B79-37D633B846F1}">
                  <asvg:svgBlip xmlns:asvg="http://schemas.microsoft.com/office/drawing/2016/SVG/main" r:embed="rId32"/>
                </a:ext>
              </a:extLst>
            </a:blip>
            <a:srcRect/>
            <a:stretch>
              <a:fillRect/>
            </a:stretch>
          </p:blipFill>
          <p:spPr>
            <a:xfrm>
              <a:off x="9411528" y="2976323"/>
              <a:ext cx="495300" cy="295275"/>
            </a:xfrm>
            <a:prstGeom prst="rect">
              <a:avLst/>
            </a:prstGeom>
            <a:ln>
              <a:headEnd type="none"/>
              <a:tailEnd type="none"/>
            </a:ln>
          </p:spPr>
        </p:pic>
        <p:pic>
          <p:nvPicPr>
            <p:cNvPr id="113" name="Graphic 112"/>
            <p:cNvPicPr>
              <a:picLocks noChangeAspect="1"/>
            </p:cNvPicPr>
            <p:nvPr/>
          </p:nvPicPr>
          <p:blipFill>
            <a:blip r:embed="rId33">
              <a:lum/>
              <a:extLst>
                <a:ext uri="{96DAC541-7B7A-43D3-8B79-37D633B846F1}">
                  <asvg:svgBlip xmlns:asvg="http://schemas.microsoft.com/office/drawing/2016/SVG/main" r:embed="rId34"/>
                </a:ext>
              </a:extLst>
            </a:blip>
            <a:srcRect/>
            <a:stretch>
              <a:fillRect/>
            </a:stretch>
          </p:blipFill>
          <p:spPr>
            <a:xfrm>
              <a:off x="9811578" y="3271598"/>
              <a:ext cx="95250" cy="95250"/>
            </a:xfrm>
            <a:prstGeom prst="rect">
              <a:avLst/>
            </a:prstGeom>
            <a:ln>
              <a:headEnd type="none"/>
              <a:tailEnd type="none"/>
            </a:ln>
          </p:spPr>
        </p:pic>
      </p:grpSp>
      <p:grpSp>
        <p:nvGrpSpPr>
          <p:cNvPr id="115" name="Group 114"/>
          <p:cNvGrpSpPr>
            <a:grpSpLocks/>
          </p:cNvGrpSpPr>
          <p:nvPr/>
        </p:nvGrpSpPr>
        <p:grpSpPr>
          <a:xfrm>
            <a:off x="11239887" y="3722703"/>
            <a:ext cx="495300" cy="390525"/>
            <a:chOff x="9411528" y="2976323"/>
            <a:chExt cx="495300" cy="390525"/>
          </a:xfrm>
        </p:grpSpPr>
        <p:pic>
          <p:nvPicPr>
            <p:cNvPr id="116" name="Graphic 115"/>
            <p:cNvPicPr>
              <a:picLocks noChangeAspect="1"/>
            </p:cNvPicPr>
            <p:nvPr/>
          </p:nvPicPr>
          <p:blipFill>
            <a:blip r:embed="rId31">
              <a:lum/>
              <a:extLst>
                <a:ext uri="{96DAC541-7B7A-43D3-8B79-37D633B846F1}">
                  <asvg:svgBlip xmlns:asvg="http://schemas.microsoft.com/office/drawing/2016/SVG/main" r:embed="rId32"/>
                </a:ext>
              </a:extLst>
            </a:blip>
            <a:srcRect/>
            <a:stretch>
              <a:fillRect/>
            </a:stretch>
          </p:blipFill>
          <p:spPr>
            <a:xfrm>
              <a:off x="9411528" y="2976323"/>
              <a:ext cx="495300" cy="295275"/>
            </a:xfrm>
            <a:prstGeom prst="rect">
              <a:avLst/>
            </a:prstGeom>
            <a:ln>
              <a:headEnd type="none"/>
              <a:tailEnd type="none"/>
            </a:ln>
          </p:spPr>
        </p:pic>
        <p:pic>
          <p:nvPicPr>
            <p:cNvPr id="117" name="Graphic 116"/>
            <p:cNvPicPr>
              <a:picLocks noChangeAspect="1"/>
            </p:cNvPicPr>
            <p:nvPr/>
          </p:nvPicPr>
          <p:blipFill>
            <a:blip r:embed="rId33">
              <a:lum/>
              <a:extLst>
                <a:ext uri="{96DAC541-7B7A-43D3-8B79-37D633B846F1}">
                  <asvg:svgBlip xmlns:asvg="http://schemas.microsoft.com/office/drawing/2016/SVG/main" r:embed="rId34"/>
                </a:ext>
              </a:extLst>
            </a:blip>
            <a:srcRect/>
            <a:stretch>
              <a:fillRect/>
            </a:stretch>
          </p:blipFill>
          <p:spPr>
            <a:xfrm>
              <a:off x="9811578" y="3271598"/>
              <a:ext cx="95250" cy="95250"/>
            </a:xfrm>
            <a:prstGeom prst="rect">
              <a:avLst/>
            </a:prstGeom>
            <a:ln>
              <a:headEnd type="none"/>
              <a:tailEnd type="none"/>
            </a:ln>
          </p:spPr>
        </p:pic>
      </p:grpSp>
      <p:grpSp>
        <p:nvGrpSpPr>
          <p:cNvPr id="118" name="Group 117"/>
          <p:cNvGrpSpPr>
            <a:grpSpLocks/>
          </p:cNvGrpSpPr>
          <p:nvPr/>
        </p:nvGrpSpPr>
        <p:grpSpPr>
          <a:xfrm>
            <a:off x="11239887" y="4804215"/>
            <a:ext cx="495300" cy="390525"/>
            <a:chOff x="9411528" y="2976323"/>
            <a:chExt cx="495300" cy="390525"/>
          </a:xfrm>
        </p:grpSpPr>
        <p:pic>
          <p:nvPicPr>
            <p:cNvPr id="119" name="Graphic 118"/>
            <p:cNvPicPr>
              <a:picLocks noChangeAspect="1"/>
            </p:cNvPicPr>
            <p:nvPr/>
          </p:nvPicPr>
          <p:blipFill>
            <a:blip r:embed="rId31">
              <a:lum/>
              <a:extLst>
                <a:ext uri="{96DAC541-7B7A-43D3-8B79-37D633B846F1}">
                  <asvg:svgBlip xmlns:asvg="http://schemas.microsoft.com/office/drawing/2016/SVG/main" r:embed="rId32"/>
                </a:ext>
              </a:extLst>
            </a:blip>
            <a:srcRect/>
            <a:stretch>
              <a:fillRect/>
            </a:stretch>
          </p:blipFill>
          <p:spPr>
            <a:xfrm>
              <a:off x="9411528" y="2976323"/>
              <a:ext cx="495300" cy="295275"/>
            </a:xfrm>
            <a:prstGeom prst="rect">
              <a:avLst/>
            </a:prstGeom>
            <a:ln>
              <a:headEnd type="none"/>
              <a:tailEnd type="none"/>
            </a:ln>
          </p:spPr>
        </p:pic>
        <p:pic>
          <p:nvPicPr>
            <p:cNvPr id="120" name="Graphic 119"/>
            <p:cNvPicPr>
              <a:picLocks noChangeAspect="1"/>
            </p:cNvPicPr>
            <p:nvPr/>
          </p:nvPicPr>
          <p:blipFill>
            <a:blip r:embed="rId33">
              <a:lum/>
              <a:extLst>
                <a:ext uri="{96DAC541-7B7A-43D3-8B79-37D633B846F1}">
                  <asvg:svgBlip xmlns:asvg="http://schemas.microsoft.com/office/drawing/2016/SVG/main" r:embed="rId34"/>
                </a:ext>
              </a:extLst>
            </a:blip>
            <a:srcRect/>
            <a:stretch>
              <a:fillRect/>
            </a:stretch>
          </p:blipFill>
          <p:spPr>
            <a:xfrm>
              <a:off x="9811578" y="3271598"/>
              <a:ext cx="95250" cy="95250"/>
            </a:xfrm>
            <a:prstGeom prst="rect">
              <a:avLst/>
            </a:prstGeom>
            <a:ln>
              <a:headEnd type="none"/>
              <a:tailEnd type="none"/>
            </a:ln>
          </p:spPr>
        </p:pic>
      </p:grpSp>
      <p:sp>
        <p:nvSpPr>
          <p:cNvPr id="65" name="Scroll: Horizontal 64"/>
          <p:cNvSpPr>
            <a:spLocks/>
          </p:cNvSpPr>
          <p:nvPr/>
        </p:nvSpPr>
        <p:spPr>
          <a:xfrm>
            <a:off x="11263868" y="4753966"/>
            <a:ext cx="551553" cy="383969"/>
          </a:xfrm>
          <a:prstGeom prst="horizontalScroll">
            <a:avLst/>
          </a:prstGeom>
          <a:noFill/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defTabSz="914400"/>
            <a:r>
              <a:rPr lang="en-GB" sz="1400" dirty="0"/>
              <a:t>#3</a:t>
            </a:r>
          </a:p>
        </p:txBody>
      </p:sp>
      <p:sp>
        <p:nvSpPr>
          <p:cNvPr id="66" name="Scroll: Horizontal 65"/>
          <p:cNvSpPr>
            <a:spLocks/>
          </p:cNvSpPr>
          <p:nvPr/>
        </p:nvSpPr>
        <p:spPr>
          <a:xfrm>
            <a:off x="11254800" y="3673060"/>
            <a:ext cx="551553" cy="392505"/>
          </a:xfrm>
          <a:prstGeom prst="horizontalScroll">
            <a:avLst/>
          </a:prstGeom>
          <a:noFill/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defTabSz="914400"/>
            <a:r>
              <a:rPr lang="en-GB" sz="1400" dirty="0"/>
              <a:t>#2</a:t>
            </a:r>
          </a:p>
        </p:txBody>
      </p:sp>
      <p:sp>
        <p:nvSpPr>
          <p:cNvPr id="67" name="Scroll: Horizontal 66"/>
          <p:cNvSpPr>
            <a:spLocks/>
          </p:cNvSpPr>
          <p:nvPr/>
        </p:nvSpPr>
        <p:spPr>
          <a:xfrm>
            <a:off x="11273246" y="2564609"/>
            <a:ext cx="542175" cy="404683"/>
          </a:xfrm>
          <a:prstGeom prst="horizontalScroll">
            <a:avLst/>
          </a:prstGeom>
          <a:noFill/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defTabSz="914400"/>
            <a:r>
              <a:rPr lang="en-GB" sz="1400" dirty="0"/>
              <a:t>#1</a:t>
            </a:r>
          </a:p>
        </p:txBody>
      </p:sp>
      <p:pic>
        <p:nvPicPr>
          <p:cNvPr id="122" name="Graphic 121"/>
          <p:cNvPicPr>
            <a:picLocks noChangeAspect="1"/>
          </p:cNvPicPr>
          <p:nvPr/>
        </p:nvPicPr>
        <p:blipFill>
          <a:blip r:embed="rId35">
            <a:lum/>
            <a:extLst>
              <a:ext uri="{96DAC541-7B7A-43D3-8B79-37D633B846F1}">
                <asvg:svgBlip xmlns:asvg="http://schemas.microsoft.com/office/drawing/2016/SVG/main" r:embed="rId36"/>
              </a:ext>
            </a:extLst>
          </a:blip>
          <a:srcRect/>
          <a:stretch>
            <a:fillRect/>
          </a:stretch>
        </p:blipFill>
        <p:spPr>
          <a:xfrm rot="5400000">
            <a:off x="9422830" y="2680692"/>
            <a:ext cx="185275" cy="185275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123" name="Graphic 122"/>
          <p:cNvPicPr>
            <a:picLocks noChangeAspect="1"/>
          </p:cNvPicPr>
          <p:nvPr/>
        </p:nvPicPr>
        <p:blipFill>
          <a:blip r:embed="rId35">
            <a:lum/>
            <a:extLst>
              <a:ext uri="{96DAC541-7B7A-43D3-8B79-37D633B846F1}">
                <asvg:svgBlip xmlns:asvg="http://schemas.microsoft.com/office/drawing/2016/SVG/main" r:embed="rId36"/>
              </a:ext>
            </a:extLst>
          </a:blip>
          <a:srcRect/>
          <a:stretch>
            <a:fillRect/>
          </a:stretch>
        </p:blipFill>
        <p:spPr>
          <a:xfrm rot="5400000">
            <a:off x="9422830" y="3779351"/>
            <a:ext cx="185275" cy="185275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124" name="Graphic 123"/>
          <p:cNvPicPr>
            <a:picLocks noChangeAspect="1"/>
          </p:cNvPicPr>
          <p:nvPr/>
        </p:nvPicPr>
        <p:blipFill>
          <a:blip r:embed="rId35">
            <a:lum/>
            <a:extLst>
              <a:ext uri="{96DAC541-7B7A-43D3-8B79-37D633B846F1}">
                <asvg:svgBlip xmlns:asvg="http://schemas.microsoft.com/office/drawing/2016/SVG/main" r:embed="rId36"/>
              </a:ext>
            </a:extLst>
          </a:blip>
          <a:srcRect/>
          <a:stretch>
            <a:fillRect/>
          </a:stretch>
        </p:blipFill>
        <p:spPr>
          <a:xfrm rot="5400000">
            <a:off x="9422830" y="4863072"/>
            <a:ext cx="185275" cy="185275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78" name="SubHeader"/>
          <p:cNvSpPr>
            <a:spLocks/>
          </p:cNvSpPr>
          <p:nvPr/>
        </p:nvSpPr>
        <p:spPr>
          <a:xfrm>
            <a:off x="488839" y="739934"/>
            <a:ext cx="2749661" cy="497878"/>
          </a:xfrm>
          <a:prstGeom prst="parallelogram">
            <a:avLst>
              <a:gd name="adj" fmla="val 54111"/>
            </a:avLst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anchor="t"/>
          <a:lstStyle/>
          <a:p>
            <a:pPr defTabSz="914400"/>
            <a:r>
              <a:rPr lang="en-GB" sz="1100" dirty="0">
                <a:latin typeface="Montserrat"/>
              </a:rPr>
              <a:t>Site Summary</a:t>
            </a:r>
          </a:p>
        </p:txBody>
      </p:sp>
      <p:pic>
        <p:nvPicPr>
          <p:cNvPr id="53" name="Graphic 52"/>
          <p:cNvPicPr>
            <a:picLocks noChangeAspect="1"/>
          </p:cNvPicPr>
          <p:nvPr/>
        </p:nvPicPr>
        <p:blipFill>
          <a:blip r:embed="rId37">
            <a:lum/>
            <a:extLst>
              <a:ext uri="{96DAC541-7B7A-43D3-8B79-37D633B846F1}">
                <asvg:svgBlip xmlns:asvg="http://schemas.microsoft.com/office/drawing/2016/SVG/main" r:embed="rId38"/>
              </a:ext>
            </a:extLst>
          </a:blip>
          <a:srcRect/>
          <a:stretch>
            <a:fillRect/>
          </a:stretch>
        </p:blipFill>
        <p:spPr>
          <a:xfrm>
            <a:off x="209043" y="215718"/>
            <a:ext cx="908910" cy="353465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58" name="Rectangle 57"/>
          <p:cNvSpPr>
            <a:spLocks/>
          </p:cNvSpPr>
          <p:nvPr/>
        </p:nvSpPr>
        <p:spPr>
          <a:xfrm>
            <a:off x="216914" y="253920"/>
            <a:ext cx="783762" cy="270940"/>
          </a:xfrm>
          <a:prstGeom prst="rect">
            <a:avLst/>
          </a:prstGeom>
          <a:noFill/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r>
              <a:rPr lang="en-GB" sz="850" spc="20" dirty="0">
                <a:latin typeface="Montserrat"/>
              </a:rPr>
              <a:t>Site </a:t>
            </a:r>
            <a:r>
              <a:rPr lang="en-GB" sz="850" kern="800" spc="20" dirty="0">
                <a:latin typeface="Montserrat"/>
              </a:rPr>
              <a:t>Intel</a:t>
            </a:r>
          </a:p>
        </p:txBody>
      </p:sp>
      <p:pic>
        <p:nvPicPr>
          <p:cNvPr id="12" name="Graphic 11"/>
          <p:cNvPicPr>
            <a:picLocks noChangeAspect="1"/>
          </p:cNvPicPr>
          <p:nvPr/>
        </p:nvPicPr>
        <p:blipFill>
          <a:blip r:embed="rId37">
            <a:lum/>
            <a:extLst>
              <a:ext uri="{96DAC541-7B7A-43D3-8B79-37D633B846F1}">
                <asvg:svgBlip xmlns:asvg="http://schemas.microsoft.com/office/drawing/2016/SVG/main" r:embed="rId38"/>
              </a:ext>
            </a:extLst>
          </a:blip>
          <a:srcRect/>
          <a:stretch>
            <a:fillRect/>
          </a:stretch>
        </p:blipFill>
        <p:spPr>
          <a:xfrm rot="10800000">
            <a:off x="1015089" y="215718"/>
            <a:ext cx="908910" cy="353465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87" name="Graphic 86"/>
          <p:cNvPicPr>
            <a:picLocks noChangeAspect="1"/>
          </p:cNvPicPr>
          <p:nvPr/>
        </p:nvPicPr>
        <p:blipFill>
          <a:blip r:embed="rId39">
            <a:lum/>
            <a:extLst>
              <a:ext uri="{96DAC541-7B7A-43D3-8B79-37D633B846F1}">
                <asvg:svgBlip xmlns:asvg="http://schemas.microsoft.com/office/drawing/2016/SVG/main" r:embed="rId40"/>
              </a:ext>
            </a:extLst>
          </a:blip>
          <a:srcRect/>
          <a:stretch>
            <a:fillRect/>
          </a:stretch>
        </p:blipFill>
        <p:spPr>
          <a:xfrm>
            <a:off x="11427055" y="212020"/>
            <a:ext cx="571500" cy="352425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2" name="Radius"/>
          <p:cNvSpPr>
            <a:spLocks/>
          </p:cNvSpPr>
          <p:nvPr/>
        </p:nvSpPr>
        <p:spPr>
          <a:xfrm>
            <a:off x="7642381" y="209428"/>
            <a:ext cx="1143727" cy="346966"/>
          </a:xfrm>
          <a:prstGeom prst="parallelogram">
            <a:avLst>
              <a:gd name="adj" fmla="val 47603"/>
            </a:avLst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900" dirty="0">
                <a:latin typeface="Montserrat"/>
              </a:rPr>
              <a:t>3 Miles</a:t>
            </a:r>
          </a:p>
        </p:txBody>
      </p:sp>
      <p:pic>
        <p:nvPicPr>
          <p:cNvPr id="97" name="Graphic 96"/>
          <p:cNvPicPr>
            <a:picLocks noChangeAspect="1"/>
          </p:cNvPicPr>
          <p:nvPr/>
        </p:nvPicPr>
        <p:blipFill>
          <a:blip r:embed="rId41">
            <a:lum/>
            <a:extLst>
              <a:ext uri="{96DAC541-7B7A-43D3-8B79-37D633B846F1}">
                <asvg:svgBlip xmlns:asvg="http://schemas.microsoft.com/office/drawing/2016/SVG/main" r:embed="rId42"/>
              </a:ext>
            </a:extLst>
          </a:blip>
          <a:srcRect/>
          <a:stretch>
            <a:fillRect/>
          </a:stretch>
        </p:blipFill>
        <p:spPr>
          <a:xfrm>
            <a:off x="5959533" y="174526"/>
            <a:ext cx="474606" cy="304492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99" name="Graphic 98"/>
          <p:cNvPicPr>
            <a:picLocks noChangeAspect="1"/>
          </p:cNvPicPr>
          <p:nvPr/>
        </p:nvPicPr>
        <p:blipFill>
          <a:blip r:embed="rId43">
            <a:lum/>
            <a:extLst>
              <a:ext uri="{96DAC541-7B7A-43D3-8B79-37D633B846F1}">
                <asvg:svgBlip xmlns:asvg="http://schemas.microsoft.com/office/drawing/2016/SVG/main" r:embed="rId44"/>
              </a:ext>
            </a:extLst>
          </a:blip>
          <a:srcRect/>
          <a:stretch>
            <a:fillRect/>
          </a:stretch>
        </p:blipFill>
        <p:spPr>
          <a:xfrm>
            <a:off x="300137" y="760427"/>
            <a:ext cx="278402" cy="278400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105" name="Chains"/>
          <p:cNvSpPr>
            <a:spLocks/>
          </p:cNvSpPr>
          <p:nvPr/>
        </p:nvSpPr>
        <p:spPr>
          <a:xfrm>
            <a:off x="8695793" y="212019"/>
            <a:ext cx="1283473" cy="349835"/>
          </a:xfrm>
          <a:prstGeom prst="parallelogram">
            <a:avLst>
              <a:gd name="adj" fmla="val 47603"/>
            </a:avLst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900" dirty="0">
                <a:latin typeface="Montserrat"/>
              </a:rPr>
              <a:t>99 Chains</a:t>
            </a:r>
          </a:p>
        </p:txBody>
      </p:sp>
      <p:sp>
        <p:nvSpPr>
          <p:cNvPr id="107" name="DateRange"/>
          <p:cNvSpPr>
            <a:spLocks/>
          </p:cNvSpPr>
          <p:nvPr/>
        </p:nvSpPr>
        <p:spPr>
          <a:xfrm>
            <a:off x="9887119" y="212020"/>
            <a:ext cx="1891883" cy="352425"/>
          </a:xfrm>
          <a:prstGeom prst="parallelogram">
            <a:avLst>
              <a:gd name="adj" fmla="val 47603"/>
            </a:avLst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defTabSz="914400"/>
            <a:r>
              <a:rPr lang="en-GB" sz="900" dirty="0">
                <a:latin typeface="Montserrat"/>
              </a:rPr>
              <a:t>08/11/2023 - 30/10/2024</a:t>
            </a:r>
          </a:p>
        </p:txBody>
      </p:sp>
      <p:pic>
        <p:nvPicPr>
          <p:cNvPr id="121" name="Graphic 120"/>
          <p:cNvPicPr>
            <a:picLocks noChangeAspect="1"/>
          </p:cNvPicPr>
          <p:nvPr/>
        </p:nvPicPr>
        <p:blipFill>
          <a:blip r:embed="rId45">
            <a:lum/>
            <a:extLst>
              <a:ext uri="{96DAC541-7B7A-43D3-8B79-37D633B846F1}">
                <asvg:svgBlip xmlns:asvg="http://schemas.microsoft.com/office/drawing/2016/SVG/main" r:embed="rId46"/>
              </a:ext>
            </a:extLst>
          </a:blip>
          <a:srcRect/>
          <a:stretch>
            <a:fillRect/>
          </a:stretch>
        </p:blipFill>
        <p:spPr>
          <a:xfrm>
            <a:off x="11728267" y="314336"/>
            <a:ext cx="123825" cy="133350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11" name="Graphic 10"/>
          <p:cNvPicPr>
            <a:picLocks noChangeAspect="1"/>
          </p:cNvPicPr>
          <p:nvPr/>
        </p:nvPicPr>
        <p:blipFill>
          <a:blip r:embed="rId7">
            <a:lum/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>
            <a:off x="9721779" y="3157480"/>
            <a:ext cx="120827" cy="120827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55" name="Text3"/>
          <p:cNvSpPr txBox="1">
            <a:spLocks noChangeArrowheads="1"/>
          </p:cNvSpPr>
          <p:nvPr/>
        </p:nvSpPr>
        <p:spPr>
          <a:xfrm>
            <a:off x="9276924" y="2203012"/>
            <a:ext cx="1154483" cy="230832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none">
            <a:spAutoFit/>
          </a:bodyPr>
          <a:lstStyle/>
          <a:p>
            <a:pPr defTabSz="914400"/>
            <a:r>
              <a:rPr lang="en-GB" sz="900" dirty="0">
                <a:latin typeface="Montserrat"/>
              </a:rPr>
              <a:t>Top Competitors</a:t>
            </a:r>
          </a:p>
        </p:txBody>
      </p:sp>
      <p:pic>
        <p:nvPicPr>
          <p:cNvPr id="38" name="Graphic 37"/>
          <p:cNvPicPr>
            <a:picLocks noChangeAspect="1"/>
          </p:cNvPicPr>
          <p:nvPr/>
        </p:nvPicPr>
        <p:blipFill>
          <a:blip r:embed="rId7">
            <a:lum/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>
            <a:off x="9721779" y="4235961"/>
            <a:ext cx="120827" cy="120827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41" name="Graphic 40"/>
          <p:cNvPicPr>
            <a:picLocks noChangeAspect="1"/>
          </p:cNvPicPr>
          <p:nvPr/>
        </p:nvPicPr>
        <p:blipFill>
          <a:blip r:embed="rId7">
            <a:lum/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>
            <a:off x="9721779" y="5334536"/>
            <a:ext cx="120827" cy="120827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54" name="VenueNameTriEnd"/>
          <p:cNvSpPr>
            <a:spLocks/>
          </p:cNvSpPr>
          <p:nvPr/>
        </p:nvSpPr>
        <p:spPr>
          <a:xfrm flipH="1" flipV="1">
            <a:off x="2607599" y="220268"/>
            <a:ext cx="215792" cy="353466"/>
          </a:xfrm>
          <a:prstGeom prst="triangle">
            <a:avLst>
              <a:gd name="adj" fmla="val 100000"/>
            </a:avLst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dirty="0"/>
          </a:p>
        </p:txBody>
      </p:sp>
      <p:sp>
        <p:nvSpPr>
          <p:cNvPr id="28" name="VenueName"/>
          <p:cNvSpPr>
            <a:spLocks/>
          </p:cNvSpPr>
          <p:nvPr/>
        </p:nvSpPr>
        <p:spPr>
          <a:xfrm>
            <a:off x="1192682" y="220269"/>
            <a:ext cx="1778000" cy="348914"/>
          </a:xfrm>
          <a:prstGeom prst="rect">
            <a:avLst/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97200" rIns="90000" bIns="118800" anchor="ctr">
            <a:spAutoFit/>
          </a:bodyPr>
          <a:lstStyle/>
          <a:p>
            <a:pPr defTabSz="914400"/>
            <a:r>
              <a:rPr lang="en-GB" sz="850" dirty="0">
                <a:latin typeface="Montserrat"/>
              </a:rPr>
              <a:t>Bathurst Arms GL77BZ</a:t>
            </a:r>
          </a:p>
        </p:txBody>
      </p:sp>
      <p:sp>
        <p:nvSpPr>
          <p:cNvPr id="39" name="FooterStart"/>
          <p:cNvSpPr>
            <a:spLocks/>
          </p:cNvSpPr>
          <p:nvPr/>
        </p:nvSpPr>
        <p:spPr>
          <a:xfrm>
            <a:off x="0" y="6604080"/>
            <a:ext cx="12192000" cy="254069"/>
          </a:xfrm>
          <a:prstGeom prst="parallelogram">
            <a:avLst>
              <a:gd name="adj" fmla="val 0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endParaRPr lang="en-GB" sz="900" dirty="0">
              <a:latin typeface="Montserrat"/>
            </a:endParaRPr>
          </a:p>
        </p:txBody>
      </p:sp>
      <p:sp>
        <p:nvSpPr>
          <p:cNvPr id="42" name="FooterInfo3"/>
          <p:cNvSpPr>
            <a:spLocks/>
          </p:cNvSpPr>
          <p:nvPr/>
        </p:nvSpPr>
        <p:spPr>
          <a:xfrm>
            <a:off x="8185608" y="6623021"/>
            <a:ext cx="4006392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850" dirty="0">
                <a:solidFill>
                  <a:schemeClr val="tx1"/>
                </a:solidFill>
                <a:latin typeface="Montserrat"/>
              </a:rPr>
              <a:t>1006 Competitor Customers</a:t>
            </a:r>
          </a:p>
        </p:txBody>
      </p:sp>
      <p:sp>
        <p:nvSpPr>
          <p:cNvPr id="85" name="FooterInfo2"/>
          <p:cNvSpPr>
            <a:spLocks/>
          </p:cNvSpPr>
          <p:nvPr/>
        </p:nvSpPr>
        <p:spPr>
          <a:xfrm>
            <a:off x="4091236" y="6623021"/>
            <a:ext cx="4006392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850" dirty="0">
                <a:solidFill>
                  <a:schemeClr val="tx1"/>
                </a:solidFill>
                <a:latin typeface="Montserrat"/>
              </a:rPr>
              <a:t>7 Competitors</a:t>
            </a:r>
          </a:p>
        </p:txBody>
      </p:sp>
      <p:sp>
        <p:nvSpPr>
          <p:cNvPr id="89" name="FooterInfo1"/>
          <p:cNvSpPr>
            <a:spLocks/>
          </p:cNvSpPr>
          <p:nvPr/>
        </p:nvSpPr>
        <p:spPr>
          <a:xfrm>
            <a:off x="-8967" y="6619343"/>
            <a:ext cx="4015359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850" dirty="0">
                <a:solidFill>
                  <a:schemeClr val="tx1"/>
                </a:solidFill>
                <a:latin typeface="Montserrat"/>
              </a:rPr>
              <a:t>872 Site Customers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phic 5"/>
          <p:cNvPicPr>
            <a:picLocks noChangeAspect="1"/>
          </p:cNvPicPr>
          <p:nvPr/>
        </p:nvPicPr>
        <p:blipFill>
          <a:blip r:embed="rId2">
            <a:lum/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7292671" y="1614831"/>
            <a:ext cx="4483693" cy="1883452"/>
          </a:xfrm>
          <a:prstGeom prst="rect">
            <a:avLst/>
          </a:prstGeom>
          <a:ln>
            <a:headEnd type="none"/>
            <a:tailEnd type="none"/>
          </a:ln>
        </p:spPr>
      </p:pic>
      <p:graphicFrame>
        <p:nvGraphicFramePr>
          <p:cNvPr id="9" name="ComparisonChart"/>
          <p:cNvGraphicFramePr/>
          <p:nvPr/>
        </p:nvGraphicFramePr>
        <p:xfrm>
          <a:off x="221673" y="3176795"/>
          <a:ext cx="10853677" cy="33285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8" name="DifferenceChart"/>
          <p:cNvGraphicFramePr/>
          <p:nvPr/>
        </p:nvGraphicFramePr>
        <p:xfrm>
          <a:off x="221673" y="1614831"/>
          <a:ext cx="10853677" cy="15619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pic>
        <p:nvPicPr>
          <p:cNvPr id="7" name="Graphic 6"/>
          <p:cNvPicPr>
            <a:picLocks noChangeAspect="1"/>
          </p:cNvPicPr>
          <p:nvPr/>
        </p:nvPicPr>
        <p:blipFill>
          <a:blip r:embed="rId6">
            <a:lum/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11439096" y="6204295"/>
            <a:ext cx="559459" cy="235010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24" name="ReportDescription"/>
          <p:cNvSpPr>
            <a:spLocks/>
          </p:cNvSpPr>
          <p:nvPr/>
        </p:nvSpPr>
        <p:spPr>
          <a:xfrm>
            <a:off x="3238499" y="1173576"/>
            <a:ext cx="8760056" cy="302387"/>
          </a:xfrm>
          <a:prstGeom prst="rect">
            <a:avLst/>
          </a:prstGeom>
          <a:solidFill>
            <a:schemeClr val="bg1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r>
              <a:rPr lang="en-GB" sz="900" dirty="0">
                <a:solidFill>
                  <a:schemeClr val="bg2">
                    <a:lumMod val="25000"/>
                  </a:schemeClr>
                </a:solidFill>
                <a:latin typeface="Montserrat"/>
              </a:rPr>
              <a:t>% of spend for Bathurst Arms GL77BZ and 99 Chains in 3 Miles from 08/11/2023 - 30/10/2024 split by Distance travelled</a:t>
            </a:r>
          </a:p>
        </p:txBody>
      </p:sp>
      <p:sp>
        <p:nvSpPr>
          <p:cNvPr id="25" name="Header"/>
          <p:cNvSpPr>
            <a:spLocks/>
          </p:cNvSpPr>
          <p:nvPr/>
        </p:nvSpPr>
        <p:spPr>
          <a:xfrm>
            <a:off x="-8965" y="168"/>
            <a:ext cx="12200965" cy="751270"/>
          </a:xfrm>
          <a:prstGeom prst="rect">
            <a:avLst/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sz="1400" dirty="0">
              <a:latin typeface="Montserrat"/>
            </a:endParaRPr>
          </a:p>
        </p:txBody>
      </p:sp>
      <p:sp>
        <p:nvSpPr>
          <p:cNvPr id="26" name="Rectangle 25"/>
          <p:cNvSpPr>
            <a:spLocks/>
          </p:cNvSpPr>
          <p:nvPr/>
        </p:nvSpPr>
        <p:spPr>
          <a:xfrm>
            <a:off x="-8966" y="739934"/>
            <a:ext cx="838565" cy="497878"/>
          </a:xfrm>
          <a:prstGeom prst="rect">
            <a:avLst/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dirty="0"/>
          </a:p>
        </p:txBody>
      </p:sp>
      <p:sp>
        <p:nvSpPr>
          <p:cNvPr id="27" name="ReportHeader"/>
          <p:cNvSpPr>
            <a:spLocks/>
          </p:cNvSpPr>
          <p:nvPr/>
        </p:nvSpPr>
        <p:spPr>
          <a:xfrm>
            <a:off x="3238498" y="807671"/>
            <a:ext cx="8760057" cy="365962"/>
          </a:xfrm>
          <a:prstGeom prst="rect">
            <a:avLst/>
          </a:prstGeom>
          <a:solidFill>
            <a:schemeClr val="bg1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r>
              <a:rPr lang="en-GB" sz="1000" dirty="0">
                <a:solidFill>
                  <a:schemeClr val="bg2">
                    <a:lumMod val="25000"/>
                  </a:schemeClr>
                </a:solidFill>
                <a:latin typeface="Montserrat"/>
              </a:rPr>
              <a:t>How does the spend profile of Bathurst Arms GL77BZ compare versus its competitors based on travel distances?</a:t>
            </a:r>
          </a:p>
        </p:txBody>
      </p:sp>
      <p:sp>
        <p:nvSpPr>
          <p:cNvPr id="28" name="SubHeader"/>
          <p:cNvSpPr>
            <a:spLocks/>
          </p:cNvSpPr>
          <p:nvPr/>
        </p:nvSpPr>
        <p:spPr>
          <a:xfrm>
            <a:off x="488839" y="739934"/>
            <a:ext cx="2749661" cy="497878"/>
          </a:xfrm>
          <a:prstGeom prst="parallelogram">
            <a:avLst>
              <a:gd name="adj" fmla="val 54111"/>
            </a:avLst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anchor="t"/>
          <a:lstStyle/>
          <a:p>
            <a:pPr defTabSz="914400"/>
            <a:r>
              <a:rPr lang="en-GB" sz="1100" dirty="0">
                <a:latin typeface="Montserrat"/>
              </a:rPr>
              <a:t>Spend by Distance</a:t>
            </a:r>
          </a:p>
        </p:txBody>
      </p:sp>
      <p:pic>
        <p:nvPicPr>
          <p:cNvPr id="29" name="Graphic 28"/>
          <p:cNvPicPr>
            <a:picLocks noChangeAspect="1"/>
          </p:cNvPicPr>
          <p:nvPr/>
        </p:nvPicPr>
        <p:blipFill>
          <a:blip r:embed="rId8">
            <a:lum/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209043" y="215718"/>
            <a:ext cx="908910" cy="353465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30" name="Rectangle 29"/>
          <p:cNvSpPr>
            <a:spLocks/>
          </p:cNvSpPr>
          <p:nvPr/>
        </p:nvSpPr>
        <p:spPr>
          <a:xfrm>
            <a:off x="216914" y="253920"/>
            <a:ext cx="783762" cy="270940"/>
          </a:xfrm>
          <a:prstGeom prst="rect">
            <a:avLst/>
          </a:prstGeom>
          <a:noFill/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r>
              <a:rPr lang="en-GB" sz="850" spc="20" dirty="0">
                <a:latin typeface="Montserrat"/>
              </a:rPr>
              <a:t>Site </a:t>
            </a:r>
            <a:r>
              <a:rPr lang="en-GB" sz="850" kern="800" spc="20" dirty="0">
                <a:latin typeface="Montserrat"/>
              </a:rPr>
              <a:t>Intel</a:t>
            </a:r>
          </a:p>
        </p:txBody>
      </p:sp>
      <p:pic>
        <p:nvPicPr>
          <p:cNvPr id="31" name="Graphic 30"/>
          <p:cNvPicPr>
            <a:picLocks noChangeAspect="1"/>
          </p:cNvPicPr>
          <p:nvPr/>
        </p:nvPicPr>
        <p:blipFill>
          <a:blip r:embed="rId8">
            <a:lum/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rot="10800000">
            <a:off x="1015089" y="215718"/>
            <a:ext cx="908910" cy="353465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33" name="Graphic 32"/>
          <p:cNvPicPr>
            <a:picLocks noChangeAspect="1"/>
          </p:cNvPicPr>
          <p:nvPr/>
        </p:nvPicPr>
        <p:blipFill>
          <a:blip r:embed="rId10">
            <a:lum/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>
            <a:off x="11427055" y="212020"/>
            <a:ext cx="571500" cy="352425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34" name="Radius"/>
          <p:cNvSpPr>
            <a:spLocks/>
          </p:cNvSpPr>
          <p:nvPr/>
        </p:nvSpPr>
        <p:spPr>
          <a:xfrm>
            <a:off x="7642381" y="209428"/>
            <a:ext cx="1143727" cy="346966"/>
          </a:xfrm>
          <a:prstGeom prst="parallelogram">
            <a:avLst>
              <a:gd name="adj" fmla="val 47603"/>
            </a:avLst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900" dirty="0">
                <a:latin typeface="Montserrat"/>
              </a:rPr>
              <a:t>3 Miles</a:t>
            </a:r>
          </a:p>
        </p:txBody>
      </p:sp>
      <p:pic>
        <p:nvPicPr>
          <p:cNvPr id="35" name="Graphic 34"/>
          <p:cNvPicPr>
            <a:picLocks noChangeAspect="1"/>
          </p:cNvPicPr>
          <p:nvPr/>
        </p:nvPicPr>
        <p:blipFill>
          <a:blip r:embed="rId12">
            <a:lum/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>
            <a:off x="5959533" y="174526"/>
            <a:ext cx="474606" cy="304492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36" name="Graphic 35"/>
          <p:cNvPicPr>
            <a:picLocks noChangeAspect="1"/>
          </p:cNvPicPr>
          <p:nvPr/>
        </p:nvPicPr>
        <p:blipFill>
          <a:blip r:embed="rId14">
            <a:lum/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>
            <a:off x="300137" y="760427"/>
            <a:ext cx="278402" cy="278400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37" name="Chains"/>
          <p:cNvSpPr>
            <a:spLocks/>
          </p:cNvSpPr>
          <p:nvPr/>
        </p:nvSpPr>
        <p:spPr>
          <a:xfrm>
            <a:off x="8695793" y="212019"/>
            <a:ext cx="1283473" cy="349835"/>
          </a:xfrm>
          <a:prstGeom prst="parallelogram">
            <a:avLst>
              <a:gd name="adj" fmla="val 47603"/>
            </a:avLst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900" dirty="0">
                <a:latin typeface="Montserrat"/>
              </a:rPr>
              <a:t>99 Chains</a:t>
            </a:r>
          </a:p>
        </p:txBody>
      </p:sp>
      <p:sp>
        <p:nvSpPr>
          <p:cNvPr id="38" name="DateRange"/>
          <p:cNvSpPr>
            <a:spLocks/>
          </p:cNvSpPr>
          <p:nvPr/>
        </p:nvSpPr>
        <p:spPr>
          <a:xfrm>
            <a:off x="9887119" y="212020"/>
            <a:ext cx="1891883" cy="352425"/>
          </a:xfrm>
          <a:prstGeom prst="parallelogram">
            <a:avLst>
              <a:gd name="adj" fmla="val 47603"/>
            </a:avLst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defTabSz="914400"/>
            <a:r>
              <a:rPr lang="en-GB" sz="900" dirty="0">
                <a:latin typeface="Montserrat"/>
              </a:rPr>
              <a:t>08/11/2023 - 30/10/2024</a:t>
            </a:r>
          </a:p>
        </p:txBody>
      </p:sp>
      <p:pic>
        <p:nvPicPr>
          <p:cNvPr id="39" name="Graphic 38"/>
          <p:cNvPicPr>
            <a:picLocks noChangeAspect="1"/>
          </p:cNvPicPr>
          <p:nvPr/>
        </p:nvPicPr>
        <p:blipFill>
          <a:blip r:embed="rId16">
            <a:lum/>
            <a:extLst>
              <a:ext uri="{96DAC541-7B7A-43D3-8B79-37D633B846F1}">
                <asvg:svgBlip xmlns:asvg="http://schemas.microsoft.com/office/drawing/2016/SVG/main" r:embed="rId17"/>
              </a:ext>
            </a:extLst>
          </a:blip>
          <a:srcRect/>
          <a:stretch>
            <a:fillRect/>
          </a:stretch>
        </p:blipFill>
        <p:spPr>
          <a:xfrm>
            <a:off x="11728267" y="314336"/>
            <a:ext cx="123825" cy="133350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2" name="VenueName"/>
          <p:cNvSpPr>
            <a:spLocks/>
          </p:cNvSpPr>
          <p:nvPr/>
        </p:nvSpPr>
        <p:spPr>
          <a:xfrm>
            <a:off x="1192682" y="220269"/>
            <a:ext cx="1778000" cy="348914"/>
          </a:xfrm>
          <a:prstGeom prst="rect">
            <a:avLst/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97200" rIns="90000" bIns="118800" anchor="ctr">
            <a:spAutoFit/>
          </a:bodyPr>
          <a:lstStyle/>
          <a:p>
            <a:pPr defTabSz="914400"/>
            <a:r>
              <a:rPr lang="en-GB" sz="850" dirty="0">
                <a:latin typeface="Montserrat"/>
              </a:rPr>
              <a:t>Bathurst Arms GL77BZ</a:t>
            </a:r>
          </a:p>
        </p:txBody>
      </p:sp>
      <p:sp>
        <p:nvSpPr>
          <p:cNvPr id="3" name="FooterStart"/>
          <p:cNvSpPr>
            <a:spLocks/>
          </p:cNvSpPr>
          <p:nvPr/>
        </p:nvSpPr>
        <p:spPr>
          <a:xfrm>
            <a:off x="0" y="6604080"/>
            <a:ext cx="12192000" cy="254069"/>
          </a:xfrm>
          <a:prstGeom prst="parallelogram">
            <a:avLst>
              <a:gd name="adj" fmla="val 0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endParaRPr lang="en-GB" sz="900" dirty="0">
              <a:latin typeface="Montserrat"/>
            </a:endParaRPr>
          </a:p>
        </p:txBody>
      </p:sp>
      <p:sp>
        <p:nvSpPr>
          <p:cNvPr id="4" name="FooterInfo3"/>
          <p:cNvSpPr>
            <a:spLocks/>
          </p:cNvSpPr>
          <p:nvPr/>
        </p:nvSpPr>
        <p:spPr>
          <a:xfrm>
            <a:off x="8185608" y="6623021"/>
            <a:ext cx="4006392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850" dirty="0">
                <a:solidFill>
                  <a:schemeClr val="tx1"/>
                </a:solidFill>
                <a:latin typeface="Montserrat"/>
              </a:rPr>
              <a:t>483 Competitor Customers</a:t>
            </a:r>
          </a:p>
        </p:txBody>
      </p:sp>
      <p:sp>
        <p:nvSpPr>
          <p:cNvPr id="5" name="FooterInfo2"/>
          <p:cNvSpPr>
            <a:spLocks/>
          </p:cNvSpPr>
          <p:nvPr/>
        </p:nvSpPr>
        <p:spPr>
          <a:xfrm>
            <a:off x="4091236" y="6623021"/>
            <a:ext cx="4006392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850" dirty="0">
                <a:solidFill>
                  <a:schemeClr val="tx1"/>
                </a:solidFill>
                <a:latin typeface="Montserrat"/>
              </a:rPr>
              <a:t>7 Competitors</a:t>
            </a:r>
          </a:p>
        </p:txBody>
      </p:sp>
      <p:sp>
        <p:nvSpPr>
          <p:cNvPr id="11" name="FooterInfo1"/>
          <p:cNvSpPr>
            <a:spLocks/>
          </p:cNvSpPr>
          <p:nvPr/>
        </p:nvSpPr>
        <p:spPr>
          <a:xfrm>
            <a:off x="-8967" y="6619343"/>
            <a:ext cx="4015359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850" dirty="0">
                <a:solidFill>
                  <a:schemeClr val="tx1"/>
                </a:solidFill>
                <a:latin typeface="Montserrat"/>
              </a:rPr>
              <a:t>447 Site Customers</a:t>
            </a:r>
          </a:p>
        </p:txBody>
      </p:sp>
      <p:graphicFrame>
        <p:nvGraphicFramePr>
          <p:cNvPr id="10" name="Chart 9"/>
          <p:cNvGraphicFramePr/>
          <p:nvPr/>
        </p:nvGraphicFramePr>
        <p:xfrm>
          <a:off x="0" y="0"/>
          <a:ext cx="0" cy="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8"/>
          </a:graphicData>
        </a:graphic>
      </p:graphicFrame>
      <p:graphicFrame>
        <p:nvGraphicFramePr>
          <p:cNvPr id="12" name="Chart 11"/>
          <p:cNvGraphicFramePr/>
          <p:nvPr/>
        </p:nvGraphicFramePr>
        <p:xfrm>
          <a:off x="0" y="0"/>
          <a:ext cx="0" cy="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9"/>
          </a:graphicData>
        </a:graphic>
      </p:graphicFrame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Map1"/>
          <p:cNvPicPr>
            <a:picLocks noChangeAspect="1"/>
          </p:cNvPicPr>
          <p:nvPr/>
        </p:nvPicPr>
        <p:blipFill>
          <a:blip r:embed="rId2">
            <a:lum/>
          </a:blip>
          <a:srcRect/>
          <a:stretch>
            <a:fillRect/>
          </a:stretch>
        </p:blipFill>
        <p:spPr>
          <a:xfrm>
            <a:off x="193444" y="1617619"/>
            <a:ext cx="11831701" cy="5229954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10" name="Graphic 9"/>
          <p:cNvPicPr>
            <a:picLocks noChangeAspect="1"/>
          </p:cNvPicPr>
          <p:nvPr/>
        </p:nvPicPr>
        <p:blipFill>
          <a:blip r:embed="rId3">
            <a:lum/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11062402" y="6027511"/>
            <a:ext cx="1080830" cy="630484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36" name="Rectangle 35"/>
          <p:cNvSpPr>
            <a:spLocks/>
          </p:cNvSpPr>
          <p:nvPr/>
        </p:nvSpPr>
        <p:spPr>
          <a:xfrm>
            <a:off x="0" y="663728"/>
            <a:ext cx="12191999" cy="951103"/>
          </a:xfrm>
          <a:prstGeom prst="rect">
            <a:avLst/>
          </a:prstGeom>
          <a:solidFill>
            <a:schemeClr val="bg1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dirty="0"/>
          </a:p>
        </p:txBody>
      </p:sp>
      <p:sp>
        <p:nvSpPr>
          <p:cNvPr id="19" name="ReportDescription"/>
          <p:cNvSpPr>
            <a:spLocks/>
          </p:cNvSpPr>
          <p:nvPr/>
        </p:nvSpPr>
        <p:spPr>
          <a:xfrm>
            <a:off x="3238499" y="1173576"/>
            <a:ext cx="8760056" cy="302387"/>
          </a:xfrm>
          <a:prstGeom prst="rect">
            <a:avLst/>
          </a:prstGeom>
          <a:solidFill>
            <a:schemeClr val="bg1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r>
              <a:rPr lang="en-GB" sz="900" dirty="0">
                <a:solidFill>
                  <a:schemeClr val="bg2">
                    <a:lumMod val="25000"/>
                  </a:schemeClr>
                </a:solidFill>
                <a:latin typeface="Montserrat"/>
              </a:rPr>
              <a:t>Where do customers of Bathurst Arms GL77BZ for 08/11/2023 - 30/10/2024 live</a:t>
            </a:r>
          </a:p>
        </p:txBody>
      </p:sp>
      <p:sp>
        <p:nvSpPr>
          <p:cNvPr id="20" name="Header"/>
          <p:cNvSpPr>
            <a:spLocks/>
          </p:cNvSpPr>
          <p:nvPr/>
        </p:nvSpPr>
        <p:spPr>
          <a:xfrm>
            <a:off x="-8965" y="168"/>
            <a:ext cx="12200965" cy="751270"/>
          </a:xfrm>
          <a:prstGeom prst="rect">
            <a:avLst/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sz="1400" dirty="0">
              <a:latin typeface="Montserrat"/>
            </a:endParaRPr>
          </a:p>
        </p:txBody>
      </p:sp>
      <p:sp>
        <p:nvSpPr>
          <p:cNvPr id="21" name="Rectangle 20"/>
          <p:cNvSpPr>
            <a:spLocks/>
          </p:cNvSpPr>
          <p:nvPr/>
        </p:nvSpPr>
        <p:spPr>
          <a:xfrm>
            <a:off x="-8966" y="739934"/>
            <a:ext cx="838565" cy="497878"/>
          </a:xfrm>
          <a:prstGeom prst="rect">
            <a:avLst/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dirty="0"/>
          </a:p>
        </p:txBody>
      </p:sp>
      <p:sp>
        <p:nvSpPr>
          <p:cNvPr id="22" name="ReportHeader"/>
          <p:cNvSpPr>
            <a:spLocks/>
          </p:cNvSpPr>
          <p:nvPr/>
        </p:nvSpPr>
        <p:spPr>
          <a:xfrm>
            <a:off x="3238498" y="807671"/>
            <a:ext cx="8760057" cy="365962"/>
          </a:xfrm>
          <a:prstGeom prst="rect">
            <a:avLst/>
          </a:prstGeom>
          <a:solidFill>
            <a:schemeClr val="bg1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r>
              <a:rPr lang="en-GB" sz="1000" dirty="0">
                <a:solidFill>
                  <a:schemeClr val="bg2">
                    <a:lumMod val="25000"/>
                  </a:schemeClr>
                </a:solidFill>
                <a:latin typeface="Montserrat"/>
              </a:rPr>
              <a:t>Where do customers of Bathurst Arms GL77BZ come from?</a:t>
            </a:r>
          </a:p>
        </p:txBody>
      </p:sp>
      <p:sp>
        <p:nvSpPr>
          <p:cNvPr id="23" name="SubHeader"/>
          <p:cNvSpPr>
            <a:spLocks/>
          </p:cNvSpPr>
          <p:nvPr/>
        </p:nvSpPr>
        <p:spPr>
          <a:xfrm>
            <a:off x="488839" y="739934"/>
            <a:ext cx="2749661" cy="497878"/>
          </a:xfrm>
          <a:prstGeom prst="parallelogram">
            <a:avLst>
              <a:gd name="adj" fmla="val 54111"/>
            </a:avLst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anchor="t"/>
          <a:lstStyle/>
          <a:p>
            <a:pPr defTabSz="914400"/>
            <a:r>
              <a:rPr lang="en-GB" sz="1100" dirty="0">
                <a:latin typeface="Montserrat"/>
              </a:rPr>
              <a:t>Map of Guest Origin</a:t>
            </a:r>
          </a:p>
        </p:txBody>
      </p:sp>
      <p:pic>
        <p:nvPicPr>
          <p:cNvPr id="24" name="Graphic 23"/>
          <p:cNvPicPr>
            <a:picLocks noChangeAspect="1"/>
          </p:cNvPicPr>
          <p:nvPr/>
        </p:nvPicPr>
        <p:blipFill>
          <a:blip r:embed="rId5">
            <a:lum/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209043" y="215718"/>
            <a:ext cx="908910" cy="353465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25" name="Rectangle 24"/>
          <p:cNvSpPr>
            <a:spLocks/>
          </p:cNvSpPr>
          <p:nvPr/>
        </p:nvSpPr>
        <p:spPr>
          <a:xfrm>
            <a:off x="216914" y="253920"/>
            <a:ext cx="783762" cy="270940"/>
          </a:xfrm>
          <a:prstGeom prst="rect">
            <a:avLst/>
          </a:prstGeom>
          <a:noFill/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r>
              <a:rPr lang="en-GB" sz="850" spc="20" dirty="0">
                <a:latin typeface="Montserrat"/>
              </a:rPr>
              <a:t>Site </a:t>
            </a:r>
            <a:r>
              <a:rPr lang="en-GB" sz="850" kern="800" spc="20" dirty="0">
                <a:latin typeface="Montserrat"/>
              </a:rPr>
              <a:t>Intel</a:t>
            </a:r>
          </a:p>
        </p:txBody>
      </p:sp>
      <p:pic>
        <p:nvPicPr>
          <p:cNvPr id="26" name="Graphic 25"/>
          <p:cNvPicPr>
            <a:picLocks noChangeAspect="1"/>
          </p:cNvPicPr>
          <p:nvPr/>
        </p:nvPicPr>
        <p:blipFill>
          <a:blip r:embed="rId5">
            <a:lum/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 rot="10800000">
            <a:off x="1015089" y="215718"/>
            <a:ext cx="908910" cy="353465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28" name="Graphic 27"/>
          <p:cNvPicPr>
            <a:picLocks noChangeAspect="1"/>
          </p:cNvPicPr>
          <p:nvPr/>
        </p:nvPicPr>
        <p:blipFill>
          <a:blip r:embed="rId7">
            <a:lum/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>
            <a:off x="11427055" y="212020"/>
            <a:ext cx="571500" cy="352425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30" name="Graphic 29"/>
          <p:cNvPicPr>
            <a:picLocks noChangeAspect="1"/>
          </p:cNvPicPr>
          <p:nvPr/>
        </p:nvPicPr>
        <p:blipFill>
          <a:blip r:embed="rId9">
            <a:lum/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>
            <a:off x="5959533" y="174526"/>
            <a:ext cx="474606" cy="304492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31" name="Graphic 30"/>
          <p:cNvPicPr>
            <a:picLocks noChangeAspect="1"/>
          </p:cNvPicPr>
          <p:nvPr/>
        </p:nvPicPr>
        <p:blipFill>
          <a:blip r:embed="rId11">
            <a:lum/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rcRect/>
          <a:stretch>
            <a:fillRect/>
          </a:stretch>
        </p:blipFill>
        <p:spPr>
          <a:xfrm>
            <a:off x="300137" y="760427"/>
            <a:ext cx="278402" cy="278400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33" name="DateRange"/>
          <p:cNvSpPr>
            <a:spLocks/>
          </p:cNvSpPr>
          <p:nvPr/>
        </p:nvSpPr>
        <p:spPr>
          <a:xfrm>
            <a:off x="9887119" y="212020"/>
            <a:ext cx="1891883" cy="352425"/>
          </a:xfrm>
          <a:prstGeom prst="parallelogram">
            <a:avLst>
              <a:gd name="adj" fmla="val 47603"/>
            </a:avLst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defTabSz="914400"/>
            <a:r>
              <a:rPr lang="en-GB" sz="900" dirty="0">
                <a:latin typeface="Montserrat"/>
              </a:rPr>
              <a:t>08/11/2023 - 30/10/2024</a:t>
            </a:r>
          </a:p>
        </p:txBody>
      </p:sp>
      <p:pic>
        <p:nvPicPr>
          <p:cNvPr id="34" name="Graphic 33"/>
          <p:cNvPicPr>
            <a:picLocks noChangeAspect="1"/>
          </p:cNvPicPr>
          <p:nvPr/>
        </p:nvPicPr>
        <p:blipFill>
          <a:blip r:embed="rId13">
            <a:lum/>
            <a:extLst>
              <a:ext uri="{96DAC541-7B7A-43D3-8B79-37D633B846F1}">
                <asvg:svgBlip xmlns:asvg="http://schemas.microsoft.com/office/drawing/2016/SVG/main" r:embed="rId14"/>
              </a:ext>
            </a:extLst>
          </a:blip>
          <a:srcRect/>
          <a:stretch>
            <a:fillRect/>
          </a:stretch>
        </p:blipFill>
        <p:spPr>
          <a:xfrm>
            <a:off x="11728267" y="314336"/>
            <a:ext cx="123825" cy="133350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2" name="VenueName"/>
          <p:cNvSpPr>
            <a:spLocks/>
          </p:cNvSpPr>
          <p:nvPr/>
        </p:nvSpPr>
        <p:spPr>
          <a:xfrm>
            <a:off x="1192682" y="220269"/>
            <a:ext cx="1778000" cy="348914"/>
          </a:xfrm>
          <a:prstGeom prst="rect">
            <a:avLst/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97200" rIns="90000" bIns="118800" anchor="ctr">
            <a:spAutoFit/>
          </a:bodyPr>
          <a:lstStyle/>
          <a:p>
            <a:pPr defTabSz="914400"/>
            <a:r>
              <a:rPr lang="en-GB" sz="850" dirty="0">
                <a:latin typeface="Montserrat"/>
              </a:rPr>
              <a:t>Bathurst Arms GL77BZ</a:t>
            </a:r>
          </a:p>
        </p:txBody>
      </p:sp>
      <p:sp>
        <p:nvSpPr>
          <p:cNvPr id="5" name="FooterStart"/>
          <p:cNvSpPr>
            <a:spLocks/>
          </p:cNvSpPr>
          <p:nvPr/>
        </p:nvSpPr>
        <p:spPr>
          <a:xfrm>
            <a:off x="0" y="6604080"/>
            <a:ext cx="12192000" cy="254069"/>
          </a:xfrm>
          <a:prstGeom prst="parallelogram">
            <a:avLst>
              <a:gd name="adj" fmla="val 0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endParaRPr lang="en-GB" sz="900" dirty="0">
              <a:latin typeface="Montserrat"/>
            </a:endParaRPr>
          </a:p>
        </p:txBody>
      </p:sp>
      <p:sp>
        <p:nvSpPr>
          <p:cNvPr id="6" name="FooterInfo3"/>
          <p:cNvSpPr>
            <a:spLocks/>
          </p:cNvSpPr>
          <p:nvPr/>
        </p:nvSpPr>
        <p:spPr>
          <a:xfrm>
            <a:off x="8185608" y="6623021"/>
            <a:ext cx="4006392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endParaRPr lang="en-GB" sz="850" dirty="0">
              <a:solidFill>
                <a:schemeClr val="tx1"/>
              </a:solidFill>
              <a:latin typeface="Montserrat"/>
            </a:endParaRPr>
          </a:p>
        </p:txBody>
      </p:sp>
      <p:sp>
        <p:nvSpPr>
          <p:cNvPr id="7" name="FooterInfo2"/>
          <p:cNvSpPr>
            <a:spLocks/>
          </p:cNvSpPr>
          <p:nvPr/>
        </p:nvSpPr>
        <p:spPr>
          <a:xfrm>
            <a:off x="4091236" y="6623021"/>
            <a:ext cx="4006392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endParaRPr lang="en-GB" sz="850" dirty="0">
              <a:solidFill>
                <a:schemeClr val="tx1"/>
              </a:solidFill>
              <a:latin typeface="Montserrat"/>
            </a:endParaRPr>
          </a:p>
        </p:txBody>
      </p:sp>
      <p:sp>
        <p:nvSpPr>
          <p:cNvPr id="3" name="Rectangle 2"/>
          <p:cNvSpPr>
            <a:spLocks/>
          </p:cNvSpPr>
          <p:nvPr/>
        </p:nvSpPr>
        <p:spPr bwMode="white">
          <a:xfrm>
            <a:off x="48768" y="6377502"/>
            <a:ext cx="12094464" cy="21879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dirty="0"/>
          </a:p>
        </p:txBody>
      </p:sp>
      <p:sp>
        <p:nvSpPr>
          <p:cNvPr id="14" name="FooterInfo1"/>
          <p:cNvSpPr>
            <a:spLocks/>
          </p:cNvSpPr>
          <p:nvPr/>
        </p:nvSpPr>
        <p:spPr>
          <a:xfrm>
            <a:off x="-8967" y="6619343"/>
            <a:ext cx="4015359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850" dirty="0">
                <a:solidFill>
                  <a:schemeClr val="tx1"/>
                </a:solidFill>
                <a:latin typeface="Montserrat"/>
              </a:rPr>
              <a:t>447 Site Customers</a:t>
            </a:r>
          </a:p>
        </p:txBody>
      </p:sp>
      <p:pic>
        <p:nvPicPr>
          <p:cNvPr id="4" name="Graphic 3"/>
          <p:cNvPicPr>
            <a:picLocks noChangeAspect="1"/>
          </p:cNvPicPr>
          <p:nvPr/>
        </p:nvPicPr>
        <p:blipFill>
          <a:blip r:embed="rId15">
            <a:lum/>
            <a:extLst>
              <a:ext uri="{96DAC541-7B7A-43D3-8B79-37D633B846F1}">
                <asvg:svgBlip xmlns:asvg="http://schemas.microsoft.com/office/drawing/2016/SVG/main" r:embed="rId16"/>
              </a:ext>
            </a:extLst>
          </a:blip>
          <a:srcRect/>
          <a:stretch>
            <a:fillRect/>
          </a:stretch>
        </p:blipFill>
        <p:spPr>
          <a:xfrm>
            <a:off x="11439096" y="6204295"/>
            <a:ext cx="559459" cy="235010"/>
          </a:xfrm>
          <a:prstGeom prst="rect">
            <a:avLst/>
          </a:prstGeom>
          <a:ln>
            <a:headEnd type="none"/>
            <a:tailEnd type="none"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phic 2"/>
          <p:cNvPicPr>
            <a:picLocks noChangeAspect="1"/>
          </p:cNvPicPr>
          <p:nvPr/>
        </p:nvPicPr>
        <p:blipFill>
          <a:blip r:embed="rId2">
            <a:lum/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7292671" y="1614831"/>
            <a:ext cx="4483693" cy="1883452"/>
          </a:xfrm>
          <a:prstGeom prst="rect">
            <a:avLst/>
          </a:prstGeom>
          <a:ln>
            <a:headEnd type="none"/>
            <a:tailEnd type="none"/>
          </a:ln>
        </p:spPr>
      </p:pic>
      <p:graphicFrame>
        <p:nvGraphicFramePr>
          <p:cNvPr id="8" name="DisplayChart"/>
          <p:cNvGraphicFramePr/>
          <p:nvPr/>
        </p:nvGraphicFramePr>
        <p:xfrm>
          <a:off x="888763" y="1663789"/>
          <a:ext cx="10348957" cy="468507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pic>
        <p:nvPicPr>
          <p:cNvPr id="4" name="Graphic 3"/>
          <p:cNvPicPr>
            <a:picLocks noChangeAspect="1"/>
          </p:cNvPicPr>
          <p:nvPr/>
        </p:nvPicPr>
        <p:blipFill>
          <a:blip r:embed="rId5">
            <a:lum/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11439096" y="6204295"/>
            <a:ext cx="559459" cy="235010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23" name="ReportDescription"/>
          <p:cNvSpPr>
            <a:spLocks/>
          </p:cNvSpPr>
          <p:nvPr/>
        </p:nvSpPr>
        <p:spPr>
          <a:xfrm>
            <a:off x="3238499" y="1173576"/>
            <a:ext cx="8760056" cy="302387"/>
          </a:xfrm>
          <a:prstGeom prst="rect">
            <a:avLst/>
          </a:prstGeom>
          <a:solidFill>
            <a:schemeClr val="bg1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r>
              <a:rPr lang="en-GB" sz="900" dirty="0">
                <a:solidFill>
                  <a:schemeClr val="bg2">
                    <a:lumMod val="25000"/>
                  </a:schemeClr>
                </a:solidFill>
                <a:latin typeface="Montserrat"/>
              </a:rPr>
              <a:t>For customers of Bathurst Arms GL77BZ, who are the top 20 competitors from 99 Chains in 3 Miles for 08/11/2023 - 30/10/2024 split by Venue</a:t>
            </a:r>
          </a:p>
        </p:txBody>
      </p:sp>
      <p:sp>
        <p:nvSpPr>
          <p:cNvPr id="24" name="Header"/>
          <p:cNvSpPr>
            <a:spLocks/>
          </p:cNvSpPr>
          <p:nvPr/>
        </p:nvSpPr>
        <p:spPr>
          <a:xfrm>
            <a:off x="-8965" y="168"/>
            <a:ext cx="12200965" cy="751270"/>
          </a:xfrm>
          <a:prstGeom prst="rect">
            <a:avLst/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sz="1400" dirty="0">
              <a:latin typeface="Montserrat"/>
            </a:endParaRPr>
          </a:p>
        </p:txBody>
      </p:sp>
      <p:sp>
        <p:nvSpPr>
          <p:cNvPr id="25" name="Rectangle 24"/>
          <p:cNvSpPr>
            <a:spLocks/>
          </p:cNvSpPr>
          <p:nvPr/>
        </p:nvSpPr>
        <p:spPr>
          <a:xfrm>
            <a:off x="-8966" y="739934"/>
            <a:ext cx="838565" cy="497878"/>
          </a:xfrm>
          <a:prstGeom prst="rect">
            <a:avLst/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dirty="0">
              <a:latin typeface="Montserrat"/>
            </a:endParaRPr>
          </a:p>
        </p:txBody>
      </p:sp>
      <p:sp>
        <p:nvSpPr>
          <p:cNvPr id="26" name="ReportHeader"/>
          <p:cNvSpPr>
            <a:spLocks/>
          </p:cNvSpPr>
          <p:nvPr/>
        </p:nvSpPr>
        <p:spPr>
          <a:xfrm>
            <a:off x="3238498" y="807671"/>
            <a:ext cx="8760057" cy="365962"/>
          </a:xfrm>
          <a:prstGeom prst="rect">
            <a:avLst/>
          </a:prstGeom>
          <a:solidFill>
            <a:schemeClr val="bg1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r>
              <a:rPr lang="en-GB" sz="1000" dirty="0">
                <a:solidFill>
                  <a:schemeClr val="bg2">
                    <a:lumMod val="25000"/>
                  </a:schemeClr>
                </a:solidFill>
                <a:latin typeface="Montserrat"/>
              </a:rPr>
              <a:t>What are the Top 20 venues (by spend) that customers of Bathurst Arms GL77BZ also visit?</a:t>
            </a:r>
          </a:p>
        </p:txBody>
      </p:sp>
      <p:sp>
        <p:nvSpPr>
          <p:cNvPr id="27" name="SubHeader"/>
          <p:cNvSpPr>
            <a:spLocks/>
          </p:cNvSpPr>
          <p:nvPr/>
        </p:nvSpPr>
        <p:spPr>
          <a:xfrm>
            <a:off x="488839" y="739934"/>
            <a:ext cx="2749661" cy="497878"/>
          </a:xfrm>
          <a:prstGeom prst="parallelogram">
            <a:avLst>
              <a:gd name="adj" fmla="val 54111"/>
            </a:avLst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anchor="t"/>
          <a:lstStyle/>
          <a:p>
            <a:pPr defTabSz="914400"/>
            <a:r>
              <a:rPr lang="en-GB" sz="1100" dirty="0">
                <a:latin typeface="Montserrat"/>
              </a:rPr>
              <a:t>Share of Wallet</a:t>
            </a:r>
          </a:p>
        </p:txBody>
      </p:sp>
      <p:pic>
        <p:nvPicPr>
          <p:cNvPr id="28" name="Graphic 27"/>
          <p:cNvPicPr>
            <a:picLocks noChangeAspect="1"/>
          </p:cNvPicPr>
          <p:nvPr/>
        </p:nvPicPr>
        <p:blipFill>
          <a:blip r:embed="rId7">
            <a:lum/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>
            <a:off x="209043" y="215718"/>
            <a:ext cx="908910" cy="353465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29" name="Rectangle 28"/>
          <p:cNvSpPr>
            <a:spLocks/>
          </p:cNvSpPr>
          <p:nvPr/>
        </p:nvSpPr>
        <p:spPr>
          <a:xfrm>
            <a:off x="216914" y="253920"/>
            <a:ext cx="783762" cy="270940"/>
          </a:xfrm>
          <a:prstGeom prst="rect">
            <a:avLst/>
          </a:prstGeom>
          <a:noFill/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r>
              <a:rPr lang="en-GB" sz="850" spc="20" dirty="0">
                <a:latin typeface="Montserrat"/>
              </a:rPr>
              <a:t>Site </a:t>
            </a:r>
            <a:r>
              <a:rPr lang="en-GB" sz="850" kern="800" spc="20" dirty="0">
                <a:latin typeface="Montserrat"/>
              </a:rPr>
              <a:t>Intel</a:t>
            </a:r>
          </a:p>
        </p:txBody>
      </p:sp>
      <p:pic>
        <p:nvPicPr>
          <p:cNvPr id="30" name="Graphic 29"/>
          <p:cNvPicPr>
            <a:picLocks noChangeAspect="1"/>
          </p:cNvPicPr>
          <p:nvPr/>
        </p:nvPicPr>
        <p:blipFill>
          <a:blip r:embed="rId7">
            <a:lum/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 rot="10800000">
            <a:off x="1015089" y="215718"/>
            <a:ext cx="908910" cy="353465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32" name="Graphic 31"/>
          <p:cNvPicPr>
            <a:picLocks noChangeAspect="1"/>
          </p:cNvPicPr>
          <p:nvPr/>
        </p:nvPicPr>
        <p:blipFill>
          <a:blip r:embed="rId9">
            <a:lum/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>
            <a:off x="11427055" y="212020"/>
            <a:ext cx="571500" cy="352425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33" name="Radius"/>
          <p:cNvSpPr>
            <a:spLocks/>
          </p:cNvSpPr>
          <p:nvPr/>
        </p:nvSpPr>
        <p:spPr>
          <a:xfrm>
            <a:off x="7642381" y="209428"/>
            <a:ext cx="1143727" cy="346966"/>
          </a:xfrm>
          <a:prstGeom prst="parallelogram">
            <a:avLst>
              <a:gd name="adj" fmla="val 47603"/>
            </a:avLst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900" dirty="0">
                <a:latin typeface="Montserrat"/>
              </a:rPr>
              <a:t>3 Miles</a:t>
            </a:r>
          </a:p>
        </p:txBody>
      </p:sp>
      <p:pic>
        <p:nvPicPr>
          <p:cNvPr id="34" name="Graphic 33"/>
          <p:cNvPicPr>
            <a:picLocks noChangeAspect="1"/>
          </p:cNvPicPr>
          <p:nvPr/>
        </p:nvPicPr>
        <p:blipFill>
          <a:blip r:embed="rId11">
            <a:lum/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rcRect/>
          <a:stretch>
            <a:fillRect/>
          </a:stretch>
        </p:blipFill>
        <p:spPr>
          <a:xfrm>
            <a:off x="5959533" y="174526"/>
            <a:ext cx="474606" cy="304492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35" name="Graphic 34"/>
          <p:cNvPicPr>
            <a:picLocks noChangeAspect="1"/>
          </p:cNvPicPr>
          <p:nvPr/>
        </p:nvPicPr>
        <p:blipFill>
          <a:blip r:embed="rId13">
            <a:lum/>
            <a:extLst>
              <a:ext uri="{96DAC541-7B7A-43D3-8B79-37D633B846F1}">
                <asvg:svgBlip xmlns:asvg="http://schemas.microsoft.com/office/drawing/2016/SVG/main" r:embed="rId14"/>
              </a:ext>
            </a:extLst>
          </a:blip>
          <a:srcRect/>
          <a:stretch>
            <a:fillRect/>
          </a:stretch>
        </p:blipFill>
        <p:spPr>
          <a:xfrm>
            <a:off x="300137" y="760427"/>
            <a:ext cx="278402" cy="278400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36" name="Chains"/>
          <p:cNvSpPr>
            <a:spLocks/>
          </p:cNvSpPr>
          <p:nvPr/>
        </p:nvSpPr>
        <p:spPr>
          <a:xfrm>
            <a:off x="8695793" y="212019"/>
            <a:ext cx="1283473" cy="349835"/>
          </a:xfrm>
          <a:prstGeom prst="parallelogram">
            <a:avLst>
              <a:gd name="adj" fmla="val 47603"/>
            </a:avLst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900" dirty="0">
                <a:latin typeface="Montserrat"/>
              </a:rPr>
              <a:t>99 Chains</a:t>
            </a:r>
          </a:p>
        </p:txBody>
      </p:sp>
      <p:sp>
        <p:nvSpPr>
          <p:cNvPr id="37" name="DateRange"/>
          <p:cNvSpPr>
            <a:spLocks/>
          </p:cNvSpPr>
          <p:nvPr/>
        </p:nvSpPr>
        <p:spPr>
          <a:xfrm>
            <a:off x="9887119" y="212020"/>
            <a:ext cx="1891883" cy="352425"/>
          </a:xfrm>
          <a:prstGeom prst="parallelogram">
            <a:avLst>
              <a:gd name="adj" fmla="val 47603"/>
            </a:avLst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defTabSz="914400"/>
            <a:r>
              <a:rPr lang="en-GB" sz="900" dirty="0">
                <a:latin typeface="Montserrat"/>
              </a:rPr>
              <a:t>08/11/2023 - 30/10/2024</a:t>
            </a:r>
          </a:p>
        </p:txBody>
      </p:sp>
      <p:pic>
        <p:nvPicPr>
          <p:cNvPr id="38" name="Graphic 37"/>
          <p:cNvPicPr>
            <a:picLocks noChangeAspect="1"/>
          </p:cNvPicPr>
          <p:nvPr/>
        </p:nvPicPr>
        <p:blipFill>
          <a:blip r:embed="rId15">
            <a:lum/>
            <a:extLst>
              <a:ext uri="{96DAC541-7B7A-43D3-8B79-37D633B846F1}">
                <asvg:svgBlip xmlns:asvg="http://schemas.microsoft.com/office/drawing/2016/SVG/main" r:embed="rId16"/>
              </a:ext>
            </a:extLst>
          </a:blip>
          <a:srcRect/>
          <a:stretch>
            <a:fillRect/>
          </a:stretch>
        </p:blipFill>
        <p:spPr>
          <a:xfrm>
            <a:off x="11728267" y="314336"/>
            <a:ext cx="123825" cy="133350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2" name="VenueName"/>
          <p:cNvSpPr>
            <a:spLocks/>
          </p:cNvSpPr>
          <p:nvPr/>
        </p:nvSpPr>
        <p:spPr>
          <a:xfrm>
            <a:off x="1192682" y="220269"/>
            <a:ext cx="1778000" cy="348914"/>
          </a:xfrm>
          <a:prstGeom prst="rect">
            <a:avLst/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97200" rIns="90000" bIns="118800" anchor="ctr">
            <a:spAutoFit/>
          </a:bodyPr>
          <a:lstStyle/>
          <a:p>
            <a:pPr defTabSz="914400"/>
            <a:r>
              <a:rPr lang="en-GB" sz="850" dirty="0">
                <a:latin typeface="Montserrat"/>
              </a:rPr>
              <a:t>Bathurst Arms GL77BZ</a:t>
            </a:r>
          </a:p>
        </p:txBody>
      </p:sp>
      <p:sp>
        <p:nvSpPr>
          <p:cNvPr id="5" name="FooterStart"/>
          <p:cNvSpPr>
            <a:spLocks/>
          </p:cNvSpPr>
          <p:nvPr/>
        </p:nvSpPr>
        <p:spPr>
          <a:xfrm>
            <a:off x="0" y="6604080"/>
            <a:ext cx="12192000" cy="254069"/>
          </a:xfrm>
          <a:prstGeom prst="parallelogram">
            <a:avLst>
              <a:gd name="adj" fmla="val 0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endParaRPr lang="en-GB" sz="900" dirty="0">
              <a:latin typeface="Montserrat"/>
            </a:endParaRPr>
          </a:p>
        </p:txBody>
      </p:sp>
      <p:sp>
        <p:nvSpPr>
          <p:cNvPr id="6" name="FooterInfo3"/>
          <p:cNvSpPr>
            <a:spLocks/>
          </p:cNvSpPr>
          <p:nvPr/>
        </p:nvSpPr>
        <p:spPr>
          <a:xfrm>
            <a:off x="8185608" y="6623021"/>
            <a:ext cx="4006392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endParaRPr lang="en-GB" sz="850" dirty="0">
              <a:solidFill>
                <a:schemeClr val="tx1"/>
              </a:solidFill>
              <a:latin typeface="Montserrat"/>
            </a:endParaRPr>
          </a:p>
        </p:txBody>
      </p:sp>
      <p:sp>
        <p:nvSpPr>
          <p:cNvPr id="7" name="FooterInfo2"/>
          <p:cNvSpPr>
            <a:spLocks/>
          </p:cNvSpPr>
          <p:nvPr/>
        </p:nvSpPr>
        <p:spPr>
          <a:xfrm>
            <a:off x="4091236" y="6623021"/>
            <a:ext cx="4006392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endParaRPr lang="en-GB" sz="850" dirty="0">
              <a:solidFill>
                <a:schemeClr val="tx1"/>
              </a:solidFill>
              <a:latin typeface="Montserrat"/>
            </a:endParaRPr>
          </a:p>
        </p:txBody>
      </p:sp>
      <p:sp>
        <p:nvSpPr>
          <p:cNvPr id="13" name="FooterInfo1"/>
          <p:cNvSpPr>
            <a:spLocks/>
          </p:cNvSpPr>
          <p:nvPr/>
        </p:nvSpPr>
        <p:spPr>
          <a:xfrm>
            <a:off x="-8967" y="6619343"/>
            <a:ext cx="4015359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850" dirty="0">
                <a:solidFill>
                  <a:schemeClr val="tx1"/>
                </a:solidFill>
                <a:latin typeface="Montserrat"/>
              </a:rPr>
              <a:t>872 Site Customers</a:t>
            </a:r>
          </a:p>
        </p:txBody>
      </p:sp>
      <p:graphicFrame>
        <p:nvGraphicFramePr>
          <p:cNvPr id="9" name="Chart 8"/>
          <p:cNvGraphicFramePr/>
          <p:nvPr/>
        </p:nvGraphicFramePr>
        <p:xfrm>
          <a:off x="0" y="0"/>
          <a:ext cx="0" cy="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7"/>
          </a:graphicData>
        </a:graphic>
      </p:graphicFrame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phic 5"/>
          <p:cNvPicPr>
            <a:picLocks noChangeAspect="1"/>
          </p:cNvPicPr>
          <p:nvPr/>
        </p:nvPicPr>
        <p:blipFill>
          <a:blip r:embed="rId2">
            <a:lum/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7292671" y="1614831"/>
            <a:ext cx="4483693" cy="1883452"/>
          </a:xfrm>
          <a:prstGeom prst="rect">
            <a:avLst/>
          </a:prstGeom>
          <a:ln>
            <a:headEnd type="none"/>
            <a:tailEnd type="none"/>
          </a:ln>
        </p:spPr>
      </p:pic>
      <p:graphicFrame>
        <p:nvGraphicFramePr>
          <p:cNvPr id="9" name="ComparisonChart"/>
          <p:cNvGraphicFramePr/>
          <p:nvPr/>
        </p:nvGraphicFramePr>
        <p:xfrm>
          <a:off x="221673" y="3176795"/>
          <a:ext cx="10853677" cy="33285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8" name="DifferenceChart"/>
          <p:cNvGraphicFramePr/>
          <p:nvPr/>
        </p:nvGraphicFramePr>
        <p:xfrm>
          <a:off x="221673" y="1614831"/>
          <a:ext cx="10853677" cy="15619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pic>
        <p:nvPicPr>
          <p:cNvPr id="7" name="Graphic 6"/>
          <p:cNvPicPr>
            <a:picLocks noChangeAspect="1"/>
          </p:cNvPicPr>
          <p:nvPr/>
        </p:nvPicPr>
        <p:blipFill>
          <a:blip r:embed="rId6">
            <a:lum/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11439096" y="6204295"/>
            <a:ext cx="559459" cy="235010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24" name="ReportDescription"/>
          <p:cNvSpPr>
            <a:spLocks/>
          </p:cNvSpPr>
          <p:nvPr/>
        </p:nvSpPr>
        <p:spPr>
          <a:xfrm>
            <a:off x="3238499" y="1173576"/>
            <a:ext cx="8760056" cy="302387"/>
          </a:xfrm>
          <a:prstGeom prst="rect">
            <a:avLst/>
          </a:prstGeom>
          <a:solidFill>
            <a:schemeClr val="bg1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sz="900" dirty="0">
              <a:solidFill>
                <a:schemeClr val="bg2">
                  <a:lumMod val="25000"/>
                </a:schemeClr>
              </a:solidFill>
              <a:latin typeface="Montserrat"/>
            </a:endParaRPr>
          </a:p>
        </p:txBody>
      </p:sp>
      <p:sp>
        <p:nvSpPr>
          <p:cNvPr id="25" name="Header"/>
          <p:cNvSpPr>
            <a:spLocks/>
          </p:cNvSpPr>
          <p:nvPr/>
        </p:nvSpPr>
        <p:spPr>
          <a:xfrm>
            <a:off x="-8965" y="168"/>
            <a:ext cx="12200965" cy="751270"/>
          </a:xfrm>
          <a:prstGeom prst="rect">
            <a:avLst/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sz="1400" dirty="0">
              <a:latin typeface="Montserrat"/>
            </a:endParaRPr>
          </a:p>
        </p:txBody>
      </p:sp>
      <p:sp>
        <p:nvSpPr>
          <p:cNvPr id="26" name="Rectangle 25"/>
          <p:cNvSpPr>
            <a:spLocks/>
          </p:cNvSpPr>
          <p:nvPr/>
        </p:nvSpPr>
        <p:spPr>
          <a:xfrm>
            <a:off x="-8966" y="739934"/>
            <a:ext cx="838565" cy="497878"/>
          </a:xfrm>
          <a:prstGeom prst="rect">
            <a:avLst/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dirty="0"/>
          </a:p>
        </p:txBody>
      </p:sp>
      <p:sp>
        <p:nvSpPr>
          <p:cNvPr id="27" name="ReportHeader"/>
          <p:cNvSpPr>
            <a:spLocks/>
          </p:cNvSpPr>
          <p:nvPr/>
        </p:nvSpPr>
        <p:spPr>
          <a:xfrm>
            <a:off x="3238498" y="807671"/>
            <a:ext cx="8760057" cy="365962"/>
          </a:xfrm>
          <a:prstGeom prst="rect">
            <a:avLst/>
          </a:prstGeom>
          <a:solidFill>
            <a:schemeClr val="bg1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r>
              <a:rPr lang="en-GB" sz="1000" dirty="0">
                <a:solidFill>
                  <a:schemeClr val="bg2">
                    <a:lumMod val="25000"/>
                  </a:schemeClr>
                </a:solidFill>
                <a:latin typeface="Montserrat"/>
              </a:rPr>
              <a:t>How has share of wallet of customers of Bathurst Arms GL77BZ changed between two date ranges?</a:t>
            </a:r>
          </a:p>
        </p:txBody>
      </p:sp>
      <p:sp>
        <p:nvSpPr>
          <p:cNvPr id="28" name="SubHeader"/>
          <p:cNvSpPr>
            <a:spLocks/>
          </p:cNvSpPr>
          <p:nvPr/>
        </p:nvSpPr>
        <p:spPr>
          <a:xfrm>
            <a:off x="488839" y="739934"/>
            <a:ext cx="2749661" cy="497878"/>
          </a:xfrm>
          <a:prstGeom prst="parallelogram">
            <a:avLst>
              <a:gd name="adj" fmla="val 54111"/>
            </a:avLst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anchor="t"/>
          <a:lstStyle/>
          <a:p>
            <a:pPr defTabSz="914400"/>
            <a:r>
              <a:rPr lang="en-GB" sz="1100" dirty="0">
                <a:latin typeface="Montserrat"/>
              </a:rPr>
              <a:t>Share of Wallet Change</a:t>
            </a:r>
          </a:p>
        </p:txBody>
      </p:sp>
      <p:pic>
        <p:nvPicPr>
          <p:cNvPr id="29" name="Graphic 28"/>
          <p:cNvPicPr>
            <a:picLocks noChangeAspect="1"/>
          </p:cNvPicPr>
          <p:nvPr/>
        </p:nvPicPr>
        <p:blipFill>
          <a:blip r:embed="rId8">
            <a:lum/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209043" y="215718"/>
            <a:ext cx="908910" cy="353465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30" name="Rectangle 29"/>
          <p:cNvSpPr>
            <a:spLocks/>
          </p:cNvSpPr>
          <p:nvPr/>
        </p:nvSpPr>
        <p:spPr>
          <a:xfrm>
            <a:off x="216914" y="253920"/>
            <a:ext cx="783762" cy="270940"/>
          </a:xfrm>
          <a:prstGeom prst="rect">
            <a:avLst/>
          </a:prstGeom>
          <a:noFill/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r>
              <a:rPr lang="en-GB" sz="850" spc="20" dirty="0">
                <a:latin typeface="Montserrat"/>
              </a:rPr>
              <a:t>Site </a:t>
            </a:r>
            <a:r>
              <a:rPr lang="en-GB" sz="850" kern="800" spc="20" dirty="0">
                <a:latin typeface="Montserrat"/>
              </a:rPr>
              <a:t>Intel</a:t>
            </a:r>
          </a:p>
        </p:txBody>
      </p:sp>
      <p:pic>
        <p:nvPicPr>
          <p:cNvPr id="31" name="Graphic 30"/>
          <p:cNvPicPr>
            <a:picLocks noChangeAspect="1"/>
          </p:cNvPicPr>
          <p:nvPr/>
        </p:nvPicPr>
        <p:blipFill>
          <a:blip r:embed="rId8">
            <a:lum/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rot="10800000">
            <a:off x="1015089" y="215718"/>
            <a:ext cx="908910" cy="353465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33" name="Graphic 32"/>
          <p:cNvPicPr>
            <a:picLocks noChangeAspect="1"/>
          </p:cNvPicPr>
          <p:nvPr/>
        </p:nvPicPr>
        <p:blipFill>
          <a:blip r:embed="rId10">
            <a:lum/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>
            <a:off x="11427055" y="212020"/>
            <a:ext cx="571500" cy="352425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34" name="Radius"/>
          <p:cNvSpPr>
            <a:spLocks/>
          </p:cNvSpPr>
          <p:nvPr/>
        </p:nvSpPr>
        <p:spPr>
          <a:xfrm>
            <a:off x="7642381" y="209428"/>
            <a:ext cx="1143727" cy="346966"/>
          </a:xfrm>
          <a:prstGeom prst="parallelogram">
            <a:avLst>
              <a:gd name="adj" fmla="val 47603"/>
            </a:avLst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900" dirty="0">
                <a:latin typeface="Montserrat"/>
              </a:rPr>
              <a:t>3 Miles</a:t>
            </a:r>
          </a:p>
        </p:txBody>
      </p:sp>
      <p:pic>
        <p:nvPicPr>
          <p:cNvPr id="35" name="Graphic 34"/>
          <p:cNvPicPr>
            <a:picLocks noChangeAspect="1"/>
          </p:cNvPicPr>
          <p:nvPr/>
        </p:nvPicPr>
        <p:blipFill>
          <a:blip r:embed="rId12">
            <a:lum/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>
            <a:off x="5959533" y="174526"/>
            <a:ext cx="474606" cy="304492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36" name="Graphic 35"/>
          <p:cNvPicPr>
            <a:picLocks noChangeAspect="1"/>
          </p:cNvPicPr>
          <p:nvPr/>
        </p:nvPicPr>
        <p:blipFill>
          <a:blip r:embed="rId14">
            <a:lum/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>
            <a:off x="300137" y="760427"/>
            <a:ext cx="278402" cy="278400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37" name="Chains"/>
          <p:cNvSpPr>
            <a:spLocks/>
          </p:cNvSpPr>
          <p:nvPr/>
        </p:nvSpPr>
        <p:spPr>
          <a:xfrm>
            <a:off x="8695793" y="212019"/>
            <a:ext cx="1283473" cy="349835"/>
          </a:xfrm>
          <a:prstGeom prst="parallelogram">
            <a:avLst>
              <a:gd name="adj" fmla="val 47603"/>
            </a:avLst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900" dirty="0">
                <a:latin typeface="Montserrat"/>
              </a:rPr>
              <a:t>99 Chains</a:t>
            </a:r>
          </a:p>
        </p:txBody>
      </p:sp>
      <p:sp>
        <p:nvSpPr>
          <p:cNvPr id="38" name="DateRange"/>
          <p:cNvSpPr>
            <a:spLocks/>
          </p:cNvSpPr>
          <p:nvPr/>
        </p:nvSpPr>
        <p:spPr>
          <a:xfrm>
            <a:off x="9887119" y="212020"/>
            <a:ext cx="1891883" cy="352425"/>
          </a:xfrm>
          <a:prstGeom prst="parallelogram">
            <a:avLst>
              <a:gd name="adj" fmla="val 47603"/>
            </a:avLst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defTabSz="914400"/>
            <a:r>
              <a:rPr lang="en-GB" sz="900" dirty="0">
                <a:latin typeface="Montserrat"/>
              </a:rPr>
              <a:t>08/11/2023 - 30/10/2024</a:t>
            </a:r>
          </a:p>
        </p:txBody>
      </p:sp>
      <p:pic>
        <p:nvPicPr>
          <p:cNvPr id="39" name="Graphic 38"/>
          <p:cNvPicPr>
            <a:picLocks noChangeAspect="1"/>
          </p:cNvPicPr>
          <p:nvPr/>
        </p:nvPicPr>
        <p:blipFill>
          <a:blip r:embed="rId16">
            <a:lum/>
            <a:extLst>
              <a:ext uri="{96DAC541-7B7A-43D3-8B79-37D633B846F1}">
                <asvg:svgBlip xmlns:asvg="http://schemas.microsoft.com/office/drawing/2016/SVG/main" r:embed="rId17"/>
              </a:ext>
            </a:extLst>
          </a:blip>
          <a:srcRect/>
          <a:stretch>
            <a:fillRect/>
          </a:stretch>
        </p:blipFill>
        <p:spPr>
          <a:xfrm>
            <a:off x="11728267" y="314336"/>
            <a:ext cx="123825" cy="133350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2" name="VenueName"/>
          <p:cNvSpPr>
            <a:spLocks/>
          </p:cNvSpPr>
          <p:nvPr/>
        </p:nvSpPr>
        <p:spPr>
          <a:xfrm>
            <a:off x="1192682" y="220269"/>
            <a:ext cx="1778000" cy="348914"/>
          </a:xfrm>
          <a:prstGeom prst="rect">
            <a:avLst/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97200" rIns="90000" bIns="118800" anchor="ctr">
            <a:spAutoFit/>
          </a:bodyPr>
          <a:lstStyle/>
          <a:p>
            <a:pPr defTabSz="914400"/>
            <a:r>
              <a:rPr lang="en-GB" sz="850" dirty="0">
                <a:latin typeface="Montserrat"/>
              </a:rPr>
              <a:t>Bathurst Arms GL77BZ</a:t>
            </a:r>
          </a:p>
        </p:txBody>
      </p:sp>
      <p:sp>
        <p:nvSpPr>
          <p:cNvPr id="3" name="FooterStart"/>
          <p:cNvSpPr>
            <a:spLocks/>
          </p:cNvSpPr>
          <p:nvPr/>
        </p:nvSpPr>
        <p:spPr>
          <a:xfrm>
            <a:off x="0" y="6604080"/>
            <a:ext cx="12192000" cy="254069"/>
          </a:xfrm>
          <a:prstGeom prst="parallelogram">
            <a:avLst>
              <a:gd name="adj" fmla="val 0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endParaRPr lang="en-GB" sz="900" dirty="0">
              <a:latin typeface="Montserrat"/>
            </a:endParaRPr>
          </a:p>
        </p:txBody>
      </p:sp>
      <p:sp>
        <p:nvSpPr>
          <p:cNvPr id="4" name="FooterInfo3"/>
          <p:cNvSpPr>
            <a:spLocks/>
          </p:cNvSpPr>
          <p:nvPr/>
        </p:nvSpPr>
        <p:spPr>
          <a:xfrm>
            <a:off x="8185608" y="6623021"/>
            <a:ext cx="4006392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endParaRPr lang="en-GB" sz="850" dirty="0">
              <a:solidFill>
                <a:schemeClr val="tx1"/>
              </a:solidFill>
              <a:latin typeface="Montserrat"/>
            </a:endParaRPr>
          </a:p>
        </p:txBody>
      </p:sp>
      <p:sp>
        <p:nvSpPr>
          <p:cNvPr id="5" name="FooterInfo2"/>
          <p:cNvSpPr>
            <a:spLocks/>
          </p:cNvSpPr>
          <p:nvPr/>
        </p:nvSpPr>
        <p:spPr>
          <a:xfrm>
            <a:off x="4091236" y="6623021"/>
            <a:ext cx="4006392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endParaRPr lang="en-GB" sz="850" dirty="0">
              <a:solidFill>
                <a:schemeClr val="tx1"/>
              </a:solidFill>
              <a:latin typeface="Montserrat"/>
            </a:endParaRPr>
          </a:p>
        </p:txBody>
      </p:sp>
      <p:sp>
        <p:nvSpPr>
          <p:cNvPr id="11" name="FooterInfo1"/>
          <p:cNvSpPr>
            <a:spLocks/>
          </p:cNvSpPr>
          <p:nvPr/>
        </p:nvSpPr>
        <p:spPr>
          <a:xfrm>
            <a:off x="-8967" y="6619343"/>
            <a:ext cx="4015359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850" dirty="0">
                <a:solidFill>
                  <a:schemeClr val="tx1"/>
                </a:solidFill>
                <a:latin typeface="Montserrat"/>
              </a:rPr>
              <a:t>872 Site Customers</a:t>
            </a:r>
          </a:p>
        </p:txBody>
      </p:sp>
      <p:graphicFrame>
        <p:nvGraphicFramePr>
          <p:cNvPr id="10" name="Chart 9"/>
          <p:cNvGraphicFramePr/>
          <p:nvPr/>
        </p:nvGraphicFramePr>
        <p:xfrm>
          <a:off x="0" y="0"/>
          <a:ext cx="0" cy="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8"/>
          </a:graphicData>
        </a:graphic>
      </p:graphicFrame>
      <p:graphicFrame>
        <p:nvGraphicFramePr>
          <p:cNvPr id="12" name="Chart 11"/>
          <p:cNvGraphicFramePr/>
          <p:nvPr/>
        </p:nvGraphicFramePr>
        <p:xfrm>
          <a:off x="0" y="0"/>
          <a:ext cx="0" cy="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9"/>
          </a:graphicData>
        </a:graphic>
      </p:graphicFrame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phic 3"/>
          <p:cNvPicPr>
            <a:picLocks noChangeAspect="1"/>
          </p:cNvPicPr>
          <p:nvPr/>
        </p:nvPicPr>
        <p:blipFill>
          <a:blip r:embed="rId2">
            <a:lum/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1439096" y="6204295"/>
            <a:ext cx="559459" cy="235010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17" name="ReportDescription"/>
          <p:cNvSpPr>
            <a:spLocks/>
          </p:cNvSpPr>
          <p:nvPr/>
        </p:nvSpPr>
        <p:spPr>
          <a:xfrm>
            <a:off x="3238499" y="1173576"/>
            <a:ext cx="8760056" cy="302387"/>
          </a:xfrm>
          <a:prstGeom prst="rect">
            <a:avLst/>
          </a:prstGeom>
          <a:solidFill>
            <a:schemeClr val="bg1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sz="900" dirty="0">
              <a:solidFill>
                <a:schemeClr val="bg2">
                  <a:lumMod val="25000"/>
                </a:schemeClr>
              </a:solidFill>
              <a:latin typeface="Montserrat"/>
            </a:endParaRPr>
          </a:p>
        </p:txBody>
      </p:sp>
      <p:sp>
        <p:nvSpPr>
          <p:cNvPr id="19" name="Header"/>
          <p:cNvSpPr>
            <a:spLocks/>
          </p:cNvSpPr>
          <p:nvPr/>
        </p:nvSpPr>
        <p:spPr>
          <a:xfrm>
            <a:off x="-8965" y="168"/>
            <a:ext cx="12200965" cy="751270"/>
          </a:xfrm>
          <a:prstGeom prst="rect">
            <a:avLst/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sz="1400" dirty="0">
              <a:latin typeface="Montserrat"/>
            </a:endParaRPr>
          </a:p>
        </p:txBody>
      </p:sp>
      <p:sp>
        <p:nvSpPr>
          <p:cNvPr id="20" name="Rectangle 19"/>
          <p:cNvSpPr>
            <a:spLocks/>
          </p:cNvSpPr>
          <p:nvPr/>
        </p:nvSpPr>
        <p:spPr>
          <a:xfrm>
            <a:off x="-8966" y="739934"/>
            <a:ext cx="838565" cy="497878"/>
          </a:xfrm>
          <a:prstGeom prst="rect">
            <a:avLst/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dirty="0"/>
          </a:p>
        </p:txBody>
      </p:sp>
      <p:sp>
        <p:nvSpPr>
          <p:cNvPr id="21" name="ReportHeader"/>
          <p:cNvSpPr>
            <a:spLocks/>
          </p:cNvSpPr>
          <p:nvPr/>
        </p:nvSpPr>
        <p:spPr>
          <a:xfrm>
            <a:off x="3238498" y="807671"/>
            <a:ext cx="8760057" cy="365962"/>
          </a:xfrm>
          <a:prstGeom prst="rect">
            <a:avLst/>
          </a:prstGeom>
          <a:solidFill>
            <a:schemeClr val="bg1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r>
              <a:rPr lang="en-GB" sz="1000" dirty="0">
                <a:solidFill>
                  <a:schemeClr val="bg2">
                    <a:lumMod val="25000"/>
                  </a:schemeClr>
                </a:solidFill>
                <a:latin typeface="Montserrat"/>
              </a:rPr>
              <a:t>How does the local area for Bathurst Arms GL77BZ compare to the national average (1 = low, 10 = high)</a:t>
            </a:r>
          </a:p>
        </p:txBody>
      </p:sp>
      <p:sp>
        <p:nvSpPr>
          <p:cNvPr id="22" name="SubHeader"/>
          <p:cNvSpPr>
            <a:spLocks/>
          </p:cNvSpPr>
          <p:nvPr/>
        </p:nvSpPr>
        <p:spPr>
          <a:xfrm>
            <a:off x="488839" y="739934"/>
            <a:ext cx="2749661" cy="497878"/>
          </a:xfrm>
          <a:prstGeom prst="parallelogram">
            <a:avLst>
              <a:gd name="adj" fmla="val 54111"/>
            </a:avLst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anchor="t"/>
          <a:lstStyle/>
          <a:p>
            <a:pPr defTabSz="914400"/>
            <a:r>
              <a:rPr lang="en-GB" sz="1100" dirty="0">
                <a:latin typeface="Montserrat"/>
              </a:rPr>
              <a:t>Market Summary</a:t>
            </a:r>
          </a:p>
        </p:txBody>
      </p:sp>
      <p:pic>
        <p:nvPicPr>
          <p:cNvPr id="23" name="Graphic 22"/>
          <p:cNvPicPr>
            <a:picLocks noChangeAspect="1"/>
          </p:cNvPicPr>
          <p:nvPr/>
        </p:nvPicPr>
        <p:blipFill>
          <a:blip r:embed="rId4">
            <a:lum/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209043" y="215718"/>
            <a:ext cx="908910" cy="353465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24" name="Rectangle 23"/>
          <p:cNvSpPr>
            <a:spLocks/>
          </p:cNvSpPr>
          <p:nvPr/>
        </p:nvSpPr>
        <p:spPr>
          <a:xfrm>
            <a:off x="216914" y="253920"/>
            <a:ext cx="783762" cy="270940"/>
          </a:xfrm>
          <a:prstGeom prst="rect">
            <a:avLst/>
          </a:prstGeom>
          <a:noFill/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r>
              <a:rPr lang="en-GB" sz="850" spc="20" dirty="0">
                <a:latin typeface="Montserrat"/>
              </a:rPr>
              <a:t>Site </a:t>
            </a:r>
            <a:r>
              <a:rPr lang="en-GB" sz="850" kern="800" spc="20" dirty="0">
                <a:latin typeface="Montserrat"/>
              </a:rPr>
              <a:t>Intel</a:t>
            </a:r>
          </a:p>
        </p:txBody>
      </p:sp>
      <p:pic>
        <p:nvPicPr>
          <p:cNvPr id="25" name="Graphic 24"/>
          <p:cNvPicPr>
            <a:picLocks noChangeAspect="1"/>
          </p:cNvPicPr>
          <p:nvPr/>
        </p:nvPicPr>
        <p:blipFill>
          <a:blip r:embed="rId4">
            <a:lum/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10800000">
            <a:off x="1015089" y="215718"/>
            <a:ext cx="908910" cy="353465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27" name="Graphic 26"/>
          <p:cNvPicPr>
            <a:picLocks noChangeAspect="1"/>
          </p:cNvPicPr>
          <p:nvPr/>
        </p:nvPicPr>
        <p:blipFill>
          <a:blip r:embed="rId6">
            <a:lum/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11427055" y="212020"/>
            <a:ext cx="571500" cy="352425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29" name="Graphic 28"/>
          <p:cNvPicPr>
            <a:picLocks noChangeAspect="1"/>
          </p:cNvPicPr>
          <p:nvPr/>
        </p:nvPicPr>
        <p:blipFill>
          <a:blip r:embed="rId8">
            <a:lum/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5959533" y="174526"/>
            <a:ext cx="474606" cy="304492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30" name="Graphic 29"/>
          <p:cNvPicPr>
            <a:picLocks noChangeAspect="1"/>
          </p:cNvPicPr>
          <p:nvPr/>
        </p:nvPicPr>
        <p:blipFill>
          <a:blip r:embed="rId10">
            <a:lum/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>
            <a:off x="300137" y="760427"/>
            <a:ext cx="278402" cy="278400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32" name="DateRange"/>
          <p:cNvSpPr>
            <a:spLocks/>
          </p:cNvSpPr>
          <p:nvPr/>
        </p:nvSpPr>
        <p:spPr>
          <a:xfrm>
            <a:off x="9887119" y="212020"/>
            <a:ext cx="1891883" cy="352425"/>
          </a:xfrm>
          <a:prstGeom prst="parallelogram">
            <a:avLst>
              <a:gd name="adj" fmla="val 47603"/>
            </a:avLst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defTabSz="914400"/>
            <a:r>
              <a:rPr lang="en-GB" sz="900" dirty="0">
                <a:latin typeface="Montserrat"/>
              </a:rPr>
              <a:t>08/11/2023 - 30/10/2024</a:t>
            </a:r>
          </a:p>
        </p:txBody>
      </p:sp>
      <p:pic>
        <p:nvPicPr>
          <p:cNvPr id="33" name="Graphic 32"/>
          <p:cNvPicPr>
            <a:picLocks noChangeAspect="1"/>
          </p:cNvPicPr>
          <p:nvPr/>
        </p:nvPicPr>
        <p:blipFill>
          <a:blip r:embed="rId12">
            <a:lum/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>
            <a:off x="11728267" y="314336"/>
            <a:ext cx="123825" cy="133350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34" name="Graphic 33"/>
          <p:cNvPicPr>
            <a:picLocks noChangeAspect="1"/>
          </p:cNvPicPr>
          <p:nvPr/>
        </p:nvPicPr>
        <p:blipFill>
          <a:blip r:embed="rId14">
            <a:lum/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>
            <a:off x="7292671" y="1614831"/>
            <a:ext cx="4483693" cy="1883452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2" name="VenueName"/>
          <p:cNvSpPr>
            <a:spLocks/>
          </p:cNvSpPr>
          <p:nvPr/>
        </p:nvSpPr>
        <p:spPr>
          <a:xfrm>
            <a:off x="1192682" y="220269"/>
            <a:ext cx="1778000" cy="348914"/>
          </a:xfrm>
          <a:prstGeom prst="rect">
            <a:avLst/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97200" rIns="90000" bIns="118800" anchor="ctr">
            <a:spAutoFit/>
          </a:bodyPr>
          <a:lstStyle/>
          <a:p>
            <a:pPr defTabSz="914400"/>
            <a:r>
              <a:rPr lang="en-GB" sz="850" dirty="0">
                <a:latin typeface="Montserrat"/>
              </a:rPr>
              <a:t>Bathurst Arms GL77BZ</a:t>
            </a:r>
          </a:p>
        </p:txBody>
      </p:sp>
      <p:sp>
        <p:nvSpPr>
          <p:cNvPr id="5" name="FooterStart"/>
          <p:cNvSpPr>
            <a:spLocks/>
          </p:cNvSpPr>
          <p:nvPr/>
        </p:nvSpPr>
        <p:spPr>
          <a:xfrm>
            <a:off x="0" y="6604080"/>
            <a:ext cx="12192000" cy="254069"/>
          </a:xfrm>
          <a:prstGeom prst="parallelogram">
            <a:avLst>
              <a:gd name="adj" fmla="val 0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endParaRPr lang="en-GB" sz="900" dirty="0">
              <a:latin typeface="Montserrat"/>
            </a:endParaRPr>
          </a:p>
        </p:txBody>
      </p:sp>
      <p:sp>
        <p:nvSpPr>
          <p:cNvPr id="6" name="FooterInfo3"/>
          <p:cNvSpPr>
            <a:spLocks/>
          </p:cNvSpPr>
          <p:nvPr/>
        </p:nvSpPr>
        <p:spPr>
          <a:xfrm>
            <a:off x="8185608" y="6623021"/>
            <a:ext cx="4006392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endParaRPr lang="en-GB" sz="850" dirty="0">
              <a:solidFill>
                <a:schemeClr val="tx1"/>
              </a:solidFill>
              <a:latin typeface="Montserrat"/>
            </a:endParaRPr>
          </a:p>
        </p:txBody>
      </p:sp>
      <p:sp>
        <p:nvSpPr>
          <p:cNvPr id="7" name="FooterInfo2"/>
          <p:cNvSpPr>
            <a:spLocks/>
          </p:cNvSpPr>
          <p:nvPr/>
        </p:nvSpPr>
        <p:spPr>
          <a:xfrm>
            <a:off x="4091236" y="6623021"/>
            <a:ext cx="4006392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endParaRPr lang="en-GB" sz="850" dirty="0">
              <a:solidFill>
                <a:schemeClr val="tx1"/>
              </a:solidFill>
              <a:latin typeface="Montserrat"/>
            </a:endParaRPr>
          </a:p>
        </p:txBody>
      </p:sp>
      <p:sp>
        <p:nvSpPr>
          <p:cNvPr id="11" name="FooterInfo1"/>
          <p:cNvSpPr>
            <a:spLocks/>
          </p:cNvSpPr>
          <p:nvPr/>
        </p:nvSpPr>
        <p:spPr>
          <a:xfrm>
            <a:off x="-8967" y="6619343"/>
            <a:ext cx="4015359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endParaRPr lang="en-GB" sz="850" dirty="0">
              <a:solidFill>
                <a:schemeClr val="tx1"/>
              </a:solidFill>
              <a:latin typeface="Montserrat"/>
            </a:endParaRPr>
          </a:p>
        </p:txBody>
      </p:sp>
      <p:graphicFrame>
        <p:nvGraphicFramePr>
          <p:cNvPr id="35" name="Table 35"/>
          <p:cNvGraphicFramePr/>
          <p:nvPr/>
        </p:nvGraphicFramePr>
        <p:xfrm>
          <a:off x="508000" y="1524000"/>
          <a:ext cx="11430000" cy="254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16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16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16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160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0160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0160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01600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101600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1016000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</a:tblGrid>
              <a:tr h="254000"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Data Type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Name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Spend in 250m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250m Spend vs National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Spend in 500m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500m Spend vs National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Spend in 1 mile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 mile Spend vs National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Spend in 3 miles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3 mile Spend vs National</a:t>
                      </a: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Total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Annual Sales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£457K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3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£457K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2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£457K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£1.72M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</a:t>
                      </a: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Weekpart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Mon - Thu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43.4%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7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43.4%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7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43.4%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7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44.0%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8</a:t>
                      </a: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Weekpart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Fri - Sat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42.6%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5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42.6%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5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42.6%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5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40.3%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3</a:t>
                      </a: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Weekpart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Sun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14.0%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5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14.0%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4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14.0%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3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15.7%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6</a:t>
                      </a: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Age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18 to 24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0.4%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0.4%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0.4%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2.2%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</a:t>
                      </a: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Age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25 to 34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14.3%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2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14.3%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2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14.3%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2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16.9%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2</a:t>
                      </a: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Age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35 to 44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14.2%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14.2%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14.2%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18.1%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</a:t>
                      </a: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Age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45 to 54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17.2%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3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17.2%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3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17.2%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2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18.6%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3</a:t>
                      </a: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Age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55 to 64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20.8%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9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20.8%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9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20.8%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9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22.2%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10</a:t>
                      </a: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Age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65 to 74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14.8%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10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14.8%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10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14.8%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10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12.2%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10</a:t>
                      </a: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Age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75+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18.2%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10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18.2%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10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18.2%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10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9.8%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10</a:t>
                      </a: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CAMEO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Business Elite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9.0%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7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9.0%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7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9.0%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7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8.4%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6</a:t>
                      </a: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CAMEO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Prosperous Professionals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15.5%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10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15.5%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10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15.5%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10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11.9%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10</a:t>
                      </a: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CAMEO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Flourishing Society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23.1%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9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23.1%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9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23.1%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9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24.3%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10</a:t>
                      </a: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CAMEO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Content Communities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19.9%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10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19.9%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10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19.9%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10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15.3%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8</a:t>
                      </a: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CAMEO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White Collar Neighbourhoods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8.0%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3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8.0%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2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8.0%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2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11.5%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5</a:t>
                      </a: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CAMEO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Enterprising Mainstream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10.0%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7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10.0%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7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10.0%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7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10.9%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8</a:t>
                      </a: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CAMEO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Paying The Mortgage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8.5%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2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8.5%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2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8.5%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2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8.6%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</a:t>
                      </a: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CAMEO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Cash Conscious Communities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4.3%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2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4.3%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2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4.3%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4.6%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</a:t>
                      </a: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19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CAMEO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On A Budget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1.0%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1.0%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1.0%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3.1%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</a:t>
                      </a: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20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CAMEO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Family Value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0.7%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2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0.7%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2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0.7%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2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1.4%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3</a:t>
                      </a: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21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Affluence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AB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47.6%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9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47.6%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9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47.6%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9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44.7%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9</a:t>
                      </a: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22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Affluence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C1C2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46.4%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5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46.4%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5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46.4%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4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46.3%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4</a:t>
                      </a: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23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Affluence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DE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6.0%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6.0%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6.0%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9.1%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</a:t>
                      </a: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24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" name="Graphic 71"/>
          <p:cNvPicPr>
            <a:picLocks noChangeAspect="1"/>
          </p:cNvPicPr>
          <p:nvPr/>
        </p:nvPicPr>
        <p:blipFill>
          <a:blip r:embed="rId2">
            <a:lum/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7292671" y="1614831"/>
            <a:ext cx="4483693" cy="1883452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14" name="Rectangle: Rounded Corners 13"/>
          <p:cNvSpPr>
            <a:spLocks/>
          </p:cNvSpPr>
          <p:nvPr/>
        </p:nvSpPr>
        <p:spPr>
          <a:xfrm>
            <a:off x="8477607" y="3075383"/>
            <a:ext cx="2147553" cy="1801511"/>
          </a:xfrm>
          <a:prstGeom prst="roundRect">
            <a:avLst>
              <a:gd name="adj" fmla="val 1681"/>
            </a:avLst>
          </a:prstGeom>
          <a:solidFill>
            <a:schemeClr val="bg1"/>
          </a:solidFill>
          <a:ln>
            <a:solidFill>
              <a:srgbClr val="D0CECE"/>
            </a:solidFill>
            <a:headEnd type="none"/>
            <a:tailEnd type="none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dirty="0"/>
          </a:p>
        </p:txBody>
      </p:sp>
      <p:sp>
        <p:nvSpPr>
          <p:cNvPr id="31" name="Rectangle: Rounded Corners 30"/>
          <p:cNvSpPr>
            <a:spLocks/>
          </p:cNvSpPr>
          <p:nvPr/>
        </p:nvSpPr>
        <p:spPr>
          <a:xfrm>
            <a:off x="1940665" y="1715789"/>
            <a:ext cx="8318443" cy="236708"/>
          </a:xfrm>
          <a:prstGeom prst="roundRect">
            <a:avLst>
              <a:gd name="adj" fmla="val 50000"/>
            </a:avLst>
          </a:prstGeom>
          <a:solidFill>
            <a:srgbClr val="142561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dirty="0"/>
          </a:p>
        </p:txBody>
      </p:sp>
      <p:sp>
        <p:nvSpPr>
          <p:cNvPr id="9" name="Rectangle: Rounded Corners 8"/>
          <p:cNvSpPr>
            <a:spLocks/>
          </p:cNvSpPr>
          <p:nvPr/>
        </p:nvSpPr>
        <p:spPr>
          <a:xfrm>
            <a:off x="1284957" y="3075383"/>
            <a:ext cx="2147553" cy="1801511"/>
          </a:xfrm>
          <a:prstGeom prst="roundRect">
            <a:avLst>
              <a:gd name="adj" fmla="val 1681"/>
            </a:avLst>
          </a:prstGeom>
          <a:solidFill>
            <a:schemeClr val="bg1"/>
          </a:solidFill>
          <a:ln>
            <a:solidFill>
              <a:srgbClr val="D0CECE"/>
            </a:solidFill>
            <a:headEnd type="none"/>
            <a:tailEnd type="none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dirty="0"/>
          </a:p>
        </p:txBody>
      </p:sp>
      <p:sp>
        <p:nvSpPr>
          <p:cNvPr id="20" name="LocalPoor"/>
          <p:cNvSpPr txBox="1">
            <a:spLocks noChangeArrowheads="1"/>
          </p:cNvSpPr>
          <p:nvPr/>
        </p:nvSpPr>
        <p:spPr>
          <a:xfrm>
            <a:off x="822591" y="1692588"/>
            <a:ext cx="1118074" cy="276999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square">
            <a:spAutoFit/>
          </a:bodyPr>
          <a:lstStyle/>
          <a:p>
            <a:pPr marL="0" indent="0" defTabSz="9144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GB" sz="1200" b="1" i="0" u="none" strike="noStrike" kern="1200" cap="none" spc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ntserrat"/>
                <a:ea typeface="+mn-ea"/>
                <a:cs typeface="+mn-cs"/>
              </a:rPr>
              <a:t>£3000</a:t>
            </a:r>
          </a:p>
        </p:txBody>
      </p:sp>
      <p:sp>
        <p:nvSpPr>
          <p:cNvPr id="21" name="LocalStar"/>
          <p:cNvSpPr txBox="1">
            <a:spLocks noChangeArrowheads="1"/>
          </p:cNvSpPr>
          <p:nvPr/>
        </p:nvSpPr>
        <p:spPr>
          <a:xfrm>
            <a:off x="10259108" y="1692588"/>
            <a:ext cx="1053448" cy="276999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square">
            <a:spAutoFit/>
          </a:bodyPr>
          <a:lstStyle/>
          <a:p>
            <a:pPr marL="0" indent="0" algn="r" defTabSz="9144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GB" sz="1200" b="1" i="0" u="none" strike="noStrike" kern="1200" cap="none" spc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ntserrat"/>
                <a:ea typeface="+mn-ea"/>
                <a:cs typeface="+mn-cs"/>
              </a:rPr>
              <a:t>£18000</a:t>
            </a:r>
          </a:p>
        </p:txBody>
      </p:sp>
      <p:sp>
        <p:nvSpPr>
          <p:cNvPr id="22" name="VenueAWT"/>
          <p:cNvSpPr>
            <a:spLocks/>
          </p:cNvSpPr>
          <p:nvPr/>
        </p:nvSpPr>
        <p:spPr>
          <a:xfrm>
            <a:off x="6410233" y="1351980"/>
            <a:ext cx="247828" cy="914400"/>
          </a:xfrm>
          <a:custGeom>
            <a:avLst/>
            <a:gdLst>
              <a:gd name="connsiteX0" fmla="*/ 0 w 247828"/>
              <a:gd name="connsiteY0" fmla="*/ 0 h 1185455"/>
              <a:gd name="connsiteX1" fmla="*/ 247828 w 247828"/>
              <a:gd name="connsiteY1" fmla="*/ 0 h 1185455"/>
              <a:gd name="connsiteX2" fmla="*/ 247828 w 247828"/>
              <a:gd name="connsiteY2" fmla="*/ 1063211 h 1185455"/>
              <a:gd name="connsiteX3" fmla="*/ 247828 w 247828"/>
              <a:gd name="connsiteY3" fmla="*/ 1066087 h 1185455"/>
              <a:gd name="connsiteX4" fmla="*/ 247240 w 247828"/>
              <a:gd name="connsiteY4" fmla="*/ 1066087 h 1185455"/>
              <a:gd name="connsiteX5" fmla="*/ 238090 w 247828"/>
              <a:gd name="connsiteY5" fmla="*/ 1110794 h 1185455"/>
              <a:gd name="connsiteX6" fmla="*/ 123914 w 247828"/>
              <a:gd name="connsiteY6" fmla="*/ 1185455 h 1185455"/>
              <a:gd name="connsiteX7" fmla="*/ 9738 w 247828"/>
              <a:gd name="connsiteY7" fmla="*/ 1110794 h 1185455"/>
              <a:gd name="connsiteX8" fmla="*/ 589 w 247828"/>
              <a:gd name="connsiteY8" fmla="*/ 1066087 h 1185455"/>
              <a:gd name="connsiteX9" fmla="*/ 0 w 247828"/>
              <a:gd name="connsiteY9" fmla="*/ 1066087 h 1185455"/>
              <a:gd name="connsiteX10" fmla="*/ 0 w 247828"/>
              <a:gd name="connsiteY10" fmla="*/ 1063211 h 11854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47828" h="1185455">
                <a:moveTo>
                  <a:pt x="0" y="0"/>
                </a:moveTo>
                <a:lnTo>
                  <a:pt x="247828" y="0"/>
                </a:lnTo>
                <a:lnTo>
                  <a:pt x="247828" y="1063211"/>
                </a:lnTo>
                <a:lnTo>
                  <a:pt x="247828" y="1066087"/>
                </a:lnTo>
                <a:lnTo>
                  <a:pt x="247240" y="1066087"/>
                </a:lnTo>
                <a:lnTo>
                  <a:pt x="238090" y="1110794"/>
                </a:lnTo>
                <a:cubicBezTo>
                  <a:pt x="219279" y="1154669"/>
                  <a:pt x="175241" y="1185455"/>
                  <a:pt x="123914" y="1185455"/>
                </a:cubicBezTo>
                <a:cubicBezTo>
                  <a:pt x="72587" y="1185455"/>
                  <a:pt x="28549" y="1154669"/>
                  <a:pt x="9738" y="1110794"/>
                </a:cubicBezTo>
                <a:lnTo>
                  <a:pt x="589" y="1066087"/>
                </a:lnTo>
                <a:lnTo>
                  <a:pt x="0" y="1066087"/>
                </a:lnTo>
                <a:lnTo>
                  <a:pt x="0" y="1063211"/>
                </a:lnTo>
                <a:close/>
              </a:path>
            </a:pathLst>
          </a:custGeom>
          <a:solidFill>
            <a:srgbClr val="2EADE4"/>
          </a:solidFill>
          <a:ln w="38100">
            <a:solidFill>
              <a:schemeClr val="bg1"/>
            </a:solidFill>
            <a:headEnd type="none"/>
            <a:tailEnd type="none"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anchor="ctr">
            <a:noAutofit/>
          </a:bodyPr>
          <a:lstStyle/>
          <a:p>
            <a:pPr marL="0" indent="0" algn="ctr" defTabSz="9144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en-GB" sz="1600" b="0" i="0" u="none" strike="noStrike" kern="1200" cap="none" spc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Montserrat"/>
              <a:ea typeface="+mn-ea"/>
              <a:cs typeface="+mn-cs"/>
            </a:endParaRPr>
          </a:p>
        </p:txBody>
      </p:sp>
      <p:sp>
        <p:nvSpPr>
          <p:cNvPr id="23" name="LocalPoorAWT"/>
          <p:cNvSpPr>
            <a:spLocks/>
          </p:cNvSpPr>
          <p:nvPr/>
        </p:nvSpPr>
        <p:spPr>
          <a:xfrm>
            <a:off x="2459830" y="1378688"/>
            <a:ext cx="205098" cy="867660"/>
          </a:xfrm>
          <a:custGeom>
            <a:avLst/>
            <a:gdLst>
              <a:gd name="connsiteX0" fmla="*/ 55547 w 205098"/>
              <a:gd name="connsiteY0" fmla="*/ 0 h 867660"/>
              <a:gd name="connsiteX1" fmla="*/ 149551 w 205098"/>
              <a:gd name="connsiteY1" fmla="*/ 0 h 867660"/>
              <a:gd name="connsiteX2" fmla="*/ 149551 w 205098"/>
              <a:gd name="connsiteY2" fmla="*/ 689787 h 867660"/>
              <a:gd name="connsiteX3" fmla="*/ 175062 w 205098"/>
              <a:gd name="connsiteY3" fmla="*/ 705700 h 867660"/>
              <a:gd name="connsiteX4" fmla="*/ 205098 w 205098"/>
              <a:gd name="connsiteY4" fmla="*/ 772786 h 867660"/>
              <a:gd name="connsiteX5" fmla="*/ 102549 w 205098"/>
              <a:gd name="connsiteY5" fmla="*/ 867660 h 867660"/>
              <a:gd name="connsiteX6" fmla="*/ 0 w 205098"/>
              <a:gd name="connsiteY6" fmla="*/ 772786 h 867660"/>
              <a:gd name="connsiteX7" fmla="*/ 30036 w 205098"/>
              <a:gd name="connsiteY7" fmla="*/ 705700 h 867660"/>
              <a:gd name="connsiteX8" fmla="*/ 55547 w 205098"/>
              <a:gd name="connsiteY8" fmla="*/ 689787 h 8676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05098" h="867660">
                <a:moveTo>
                  <a:pt x="55547" y="0"/>
                </a:moveTo>
                <a:lnTo>
                  <a:pt x="149551" y="0"/>
                </a:lnTo>
                <a:lnTo>
                  <a:pt x="149551" y="689787"/>
                </a:lnTo>
                <a:lnTo>
                  <a:pt x="175062" y="705700"/>
                </a:lnTo>
                <a:cubicBezTo>
                  <a:pt x="193620" y="722869"/>
                  <a:pt x="205098" y="746588"/>
                  <a:pt x="205098" y="772786"/>
                </a:cubicBezTo>
                <a:cubicBezTo>
                  <a:pt x="205098" y="825183"/>
                  <a:pt x="159185" y="867660"/>
                  <a:pt x="102549" y="867660"/>
                </a:cubicBezTo>
                <a:cubicBezTo>
                  <a:pt x="45913" y="867660"/>
                  <a:pt x="0" y="825183"/>
                  <a:pt x="0" y="772786"/>
                </a:cubicBezTo>
                <a:cubicBezTo>
                  <a:pt x="0" y="746588"/>
                  <a:pt x="11479" y="722869"/>
                  <a:pt x="30036" y="705700"/>
                </a:cubicBezTo>
                <a:lnTo>
                  <a:pt x="55547" y="689787"/>
                </a:lnTo>
                <a:close/>
              </a:path>
            </a:pathLst>
          </a:custGeom>
          <a:solidFill>
            <a:srgbClr val="C00000"/>
          </a:solidFill>
          <a:ln>
            <a:solidFill>
              <a:schemeClr val="bg1"/>
            </a:solidFill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>
            <a:noAutofit/>
          </a:bodyPr>
          <a:lstStyle/>
          <a:p>
            <a:pPr marL="0" indent="0" algn="ctr" defTabSz="9144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en-GB" sz="1600" b="0" i="0" u="none" strike="noStrike" kern="1200" cap="none" spc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Montserrat"/>
              <a:ea typeface="+mn-ea"/>
              <a:cs typeface="+mn-cs"/>
            </a:endParaRPr>
          </a:p>
        </p:txBody>
      </p:sp>
      <p:sp>
        <p:nvSpPr>
          <p:cNvPr id="24" name="LocalAverageAWT"/>
          <p:cNvSpPr>
            <a:spLocks/>
          </p:cNvSpPr>
          <p:nvPr/>
        </p:nvSpPr>
        <p:spPr>
          <a:xfrm>
            <a:off x="4335747" y="1378688"/>
            <a:ext cx="205098" cy="867660"/>
          </a:xfrm>
          <a:custGeom>
            <a:avLst/>
            <a:gdLst>
              <a:gd name="connsiteX0" fmla="*/ 55547 w 205098"/>
              <a:gd name="connsiteY0" fmla="*/ 0 h 867660"/>
              <a:gd name="connsiteX1" fmla="*/ 149551 w 205098"/>
              <a:gd name="connsiteY1" fmla="*/ 0 h 867660"/>
              <a:gd name="connsiteX2" fmla="*/ 149551 w 205098"/>
              <a:gd name="connsiteY2" fmla="*/ 689787 h 867660"/>
              <a:gd name="connsiteX3" fmla="*/ 175062 w 205098"/>
              <a:gd name="connsiteY3" fmla="*/ 705700 h 867660"/>
              <a:gd name="connsiteX4" fmla="*/ 205098 w 205098"/>
              <a:gd name="connsiteY4" fmla="*/ 772786 h 867660"/>
              <a:gd name="connsiteX5" fmla="*/ 102549 w 205098"/>
              <a:gd name="connsiteY5" fmla="*/ 867660 h 867660"/>
              <a:gd name="connsiteX6" fmla="*/ 0 w 205098"/>
              <a:gd name="connsiteY6" fmla="*/ 772786 h 867660"/>
              <a:gd name="connsiteX7" fmla="*/ 30036 w 205098"/>
              <a:gd name="connsiteY7" fmla="*/ 705700 h 867660"/>
              <a:gd name="connsiteX8" fmla="*/ 55547 w 205098"/>
              <a:gd name="connsiteY8" fmla="*/ 689787 h 8676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05098" h="867660">
                <a:moveTo>
                  <a:pt x="55547" y="0"/>
                </a:moveTo>
                <a:lnTo>
                  <a:pt x="149551" y="0"/>
                </a:lnTo>
                <a:lnTo>
                  <a:pt x="149551" y="689787"/>
                </a:lnTo>
                <a:lnTo>
                  <a:pt x="175062" y="705700"/>
                </a:lnTo>
                <a:cubicBezTo>
                  <a:pt x="193620" y="722869"/>
                  <a:pt x="205098" y="746588"/>
                  <a:pt x="205098" y="772786"/>
                </a:cubicBezTo>
                <a:cubicBezTo>
                  <a:pt x="205098" y="825183"/>
                  <a:pt x="159185" y="867660"/>
                  <a:pt x="102549" y="867660"/>
                </a:cubicBezTo>
                <a:cubicBezTo>
                  <a:pt x="45913" y="867660"/>
                  <a:pt x="0" y="825183"/>
                  <a:pt x="0" y="772786"/>
                </a:cubicBezTo>
                <a:cubicBezTo>
                  <a:pt x="0" y="746588"/>
                  <a:pt x="11479" y="722869"/>
                  <a:pt x="30036" y="705700"/>
                </a:cubicBezTo>
                <a:lnTo>
                  <a:pt x="55547" y="689787"/>
                </a:lnTo>
                <a:close/>
              </a:path>
            </a:pathLst>
          </a:custGeom>
          <a:solidFill>
            <a:srgbClr val="002060"/>
          </a:solidFill>
          <a:ln>
            <a:solidFill>
              <a:schemeClr val="bg1"/>
            </a:solidFill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>
            <a:noAutofit/>
          </a:bodyPr>
          <a:lstStyle/>
          <a:p>
            <a:pPr marL="0" indent="0" algn="l" defTabSz="9144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en-GB" sz="1600" b="0" i="0" u="none" strike="noStrike" kern="1200" cap="none" spc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Montserrat"/>
              <a:ea typeface="+mn-ea"/>
              <a:cs typeface="+mn-cs"/>
            </a:endParaRPr>
          </a:p>
        </p:txBody>
      </p:sp>
      <p:sp>
        <p:nvSpPr>
          <p:cNvPr id="25" name="LocalGoodAWT"/>
          <p:cNvSpPr>
            <a:spLocks/>
          </p:cNvSpPr>
          <p:nvPr/>
        </p:nvSpPr>
        <p:spPr>
          <a:xfrm>
            <a:off x="6672547" y="1372550"/>
            <a:ext cx="205098" cy="867660"/>
          </a:xfrm>
          <a:custGeom>
            <a:avLst/>
            <a:gdLst>
              <a:gd name="connsiteX0" fmla="*/ 55547 w 205098"/>
              <a:gd name="connsiteY0" fmla="*/ 0 h 867660"/>
              <a:gd name="connsiteX1" fmla="*/ 149551 w 205098"/>
              <a:gd name="connsiteY1" fmla="*/ 0 h 867660"/>
              <a:gd name="connsiteX2" fmla="*/ 149551 w 205098"/>
              <a:gd name="connsiteY2" fmla="*/ 689787 h 867660"/>
              <a:gd name="connsiteX3" fmla="*/ 175062 w 205098"/>
              <a:gd name="connsiteY3" fmla="*/ 705700 h 867660"/>
              <a:gd name="connsiteX4" fmla="*/ 205098 w 205098"/>
              <a:gd name="connsiteY4" fmla="*/ 772786 h 867660"/>
              <a:gd name="connsiteX5" fmla="*/ 102549 w 205098"/>
              <a:gd name="connsiteY5" fmla="*/ 867660 h 867660"/>
              <a:gd name="connsiteX6" fmla="*/ 0 w 205098"/>
              <a:gd name="connsiteY6" fmla="*/ 772786 h 867660"/>
              <a:gd name="connsiteX7" fmla="*/ 30036 w 205098"/>
              <a:gd name="connsiteY7" fmla="*/ 705700 h 867660"/>
              <a:gd name="connsiteX8" fmla="*/ 55547 w 205098"/>
              <a:gd name="connsiteY8" fmla="*/ 689787 h 8676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05098" h="867660">
                <a:moveTo>
                  <a:pt x="55547" y="0"/>
                </a:moveTo>
                <a:lnTo>
                  <a:pt x="149551" y="0"/>
                </a:lnTo>
                <a:lnTo>
                  <a:pt x="149551" y="689787"/>
                </a:lnTo>
                <a:lnTo>
                  <a:pt x="175062" y="705700"/>
                </a:lnTo>
                <a:cubicBezTo>
                  <a:pt x="193620" y="722869"/>
                  <a:pt x="205098" y="746588"/>
                  <a:pt x="205098" y="772786"/>
                </a:cubicBezTo>
                <a:cubicBezTo>
                  <a:pt x="205098" y="825183"/>
                  <a:pt x="159185" y="867660"/>
                  <a:pt x="102549" y="867660"/>
                </a:cubicBezTo>
                <a:cubicBezTo>
                  <a:pt x="45913" y="867660"/>
                  <a:pt x="0" y="825183"/>
                  <a:pt x="0" y="772786"/>
                </a:cubicBezTo>
                <a:cubicBezTo>
                  <a:pt x="0" y="746588"/>
                  <a:pt x="11479" y="722869"/>
                  <a:pt x="30036" y="705700"/>
                </a:cubicBezTo>
                <a:lnTo>
                  <a:pt x="55547" y="689787"/>
                </a:lnTo>
                <a:close/>
              </a:path>
            </a:pathLst>
          </a:custGeom>
          <a:solidFill>
            <a:srgbClr val="00B050"/>
          </a:solidFill>
          <a:ln>
            <a:solidFill>
              <a:schemeClr val="bg1"/>
            </a:solidFill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>
            <a:noAutofit/>
          </a:bodyPr>
          <a:lstStyle/>
          <a:p>
            <a:pPr marL="0" indent="0" algn="ctr" defTabSz="9144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en-GB" sz="1600" b="0" i="0" u="none" strike="noStrike" kern="1200" cap="none" spc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Montserrat"/>
              <a:ea typeface="+mn-ea"/>
              <a:cs typeface="+mn-cs"/>
            </a:endParaRPr>
          </a:p>
        </p:txBody>
      </p:sp>
      <p:sp>
        <p:nvSpPr>
          <p:cNvPr id="26" name="LocalStarAWT"/>
          <p:cNvSpPr>
            <a:spLocks/>
          </p:cNvSpPr>
          <p:nvPr/>
        </p:nvSpPr>
        <p:spPr>
          <a:xfrm>
            <a:off x="9466547" y="1361829"/>
            <a:ext cx="205098" cy="867660"/>
          </a:xfrm>
          <a:custGeom>
            <a:avLst/>
            <a:gdLst>
              <a:gd name="connsiteX0" fmla="*/ 55547 w 205098"/>
              <a:gd name="connsiteY0" fmla="*/ 0 h 867660"/>
              <a:gd name="connsiteX1" fmla="*/ 149551 w 205098"/>
              <a:gd name="connsiteY1" fmla="*/ 0 h 867660"/>
              <a:gd name="connsiteX2" fmla="*/ 149551 w 205098"/>
              <a:gd name="connsiteY2" fmla="*/ 689787 h 867660"/>
              <a:gd name="connsiteX3" fmla="*/ 175062 w 205098"/>
              <a:gd name="connsiteY3" fmla="*/ 705700 h 867660"/>
              <a:gd name="connsiteX4" fmla="*/ 205098 w 205098"/>
              <a:gd name="connsiteY4" fmla="*/ 772786 h 867660"/>
              <a:gd name="connsiteX5" fmla="*/ 102549 w 205098"/>
              <a:gd name="connsiteY5" fmla="*/ 867660 h 867660"/>
              <a:gd name="connsiteX6" fmla="*/ 0 w 205098"/>
              <a:gd name="connsiteY6" fmla="*/ 772786 h 867660"/>
              <a:gd name="connsiteX7" fmla="*/ 30036 w 205098"/>
              <a:gd name="connsiteY7" fmla="*/ 705700 h 867660"/>
              <a:gd name="connsiteX8" fmla="*/ 55547 w 205098"/>
              <a:gd name="connsiteY8" fmla="*/ 689787 h 8676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05098" h="867660">
                <a:moveTo>
                  <a:pt x="55547" y="0"/>
                </a:moveTo>
                <a:lnTo>
                  <a:pt x="149551" y="0"/>
                </a:lnTo>
                <a:lnTo>
                  <a:pt x="149551" y="689787"/>
                </a:lnTo>
                <a:lnTo>
                  <a:pt x="175062" y="705700"/>
                </a:lnTo>
                <a:cubicBezTo>
                  <a:pt x="193620" y="722869"/>
                  <a:pt x="205098" y="746588"/>
                  <a:pt x="205098" y="772786"/>
                </a:cubicBezTo>
                <a:cubicBezTo>
                  <a:pt x="205098" y="825183"/>
                  <a:pt x="159185" y="867660"/>
                  <a:pt x="102549" y="867660"/>
                </a:cubicBezTo>
                <a:cubicBezTo>
                  <a:pt x="45913" y="867660"/>
                  <a:pt x="0" y="825183"/>
                  <a:pt x="0" y="772786"/>
                </a:cubicBezTo>
                <a:cubicBezTo>
                  <a:pt x="0" y="746588"/>
                  <a:pt x="11479" y="722869"/>
                  <a:pt x="30036" y="705700"/>
                </a:cubicBezTo>
                <a:lnTo>
                  <a:pt x="55547" y="689787"/>
                </a:lnTo>
                <a:close/>
              </a:path>
            </a:pathLst>
          </a:custGeom>
          <a:solidFill>
            <a:srgbClr val="92D050"/>
          </a:solidFill>
          <a:ln>
            <a:solidFill>
              <a:schemeClr val="bg1"/>
            </a:solidFill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>
            <a:noAutofit/>
          </a:bodyPr>
          <a:lstStyle/>
          <a:p>
            <a:pPr marL="0" indent="0" algn="ctr" defTabSz="9144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en-GB" sz="1600" b="0" i="0" u="none" strike="noStrike" kern="1200" cap="none" spc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Montserrat"/>
              <a:ea typeface="+mn-ea"/>
              <a:cs typeface="+mn-cs"/>
            </a:endParaRPr>
          </a:p>
        </p:txBody>
      </p:sp>
      <p:pic>
        <p:nvPicPr>
          <p:cNvPr id="4" name="Graphic 3"/>
          <p:cNvPicPr>
            <a:picLocks noChangeAspect="1"/>
          </p:cNvPicPr>
          <p:nvPr/>
        </p:nvPicPr>
        <p:blipFill>
          <a:blip r:embed="rId4">
            <a:lum/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1439096" y="6204295"/>
            <a:ext cx="559459" cy="235010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6" name="FooterInfo3"/>
          <p:cNvSpPr>
            <a:spLocks/>
          </p:cNvSpPr>
          <p:nvPr/>
        </p:nvSpPr>
        <p:spPr>
          <a:xfrm>
            <a:off x="8185608" y="6623021"/>
            <a:ext cx="4006392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marL="0" indent="0" algn="ctr" defTabSz="9144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en-GB" sz="850" b="0" i="0" u="none" strike="noStrike" kern="1200" cap="none" spc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Montserrat"/>
              <a:ea typeface="+mn-ea"/>
              <a:cs typeface="+mn-cs"/>
            </a:endParaRPr>
          </a:p>
        </p:txBody>
      </p:sp>
      <p:sp>
        <p:nvSpPr>
          <p:cNvPr id="7" name="FooterInfo2"/>
          <p:cNvSpPr>
            <a:spLocks/>
          </p:cNvSpPr>
          <p:nvPr/>
        </p:nvSpPr>
        <p:spPr>
          <a:xfrm>
            <a:off x="4091236" y="6623021"/>
            <a:ext cx="4006392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marL="0" indent="0" algn="ctr" defTabSz="9144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en-GB" sz="850" b="0" i="0" u="none" strike="noStrike" kern="1200" cap="none" spc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Montserrat"/>
              <a:ea typeface="+mn-ea"/>
              <a:cs typeface="+mn-cs"/>
            </a:endParaRPr>
          </a:p>
        </p:txBody>
      </p:sp>
      <p:sp>
        <p:nvSpPr>
          <p:cNvPr id="59" name="Header"/>
          <p:cNvSpPr>
            <a:spLocks/>
          </p:cNvSpPr>
          <p:nvPr/>
        </p:nvSpPr>
        <p:spPr>
          <a:xfrm>
            <a:off x="-8965" y="168"/>
            <a:ext cx="12200965" cy="751270"/>
          </a:xfrm>
          <a:prstGeom prst="rect">
            <a:avLst/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marL="0" indent="0" algn="ctr" defTabSz="9144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en-GB" sz="1400" b="0" i="0" u="none" strike="noStrike" kern="1200" cap="none" spc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Montserrat"/>
              <a:ea typeface="+mn-ea"/>
              <a:cs typeface="+mn-cs"/>
            </a:endParaRPr>
          </a:p>
        </p:txBody>
      </p:sp>
      <p:sp>
        <p:nvSpPr>
          <p:cNvPr id="60" name="Rectangle 59"/>
          <p:cNvSpPr>
            <a:spLocks/>
          </p:cNvSpPr>
          <p:nvPr/>
        </p:nvSpPr>
        <p:spPr>
          <a:xfrm>
            <a:off x="-8966" y="739934"/>
            <a:ext cx="838565" cy="497878"/>
          </a:xfrm>
          <a:prstGeom prst="rect">
            <a:avLst/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marL="0" indent="0" algn="ctr" defTabSz="9144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en-GB" sz="1800" b="0" i="0" u="none" strike="noStrike" kern="1200" cap="none" spc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Montserrat"/>
              <a:ea typeface="+mn-ea"/>
              <a:cs typeface="+mn-cs"/>
            </a:endParaRPr>
          </a:p>
        </p:txBody>
      </p:sp>
      <p:sp>
        <p:nvSpPr>
          <p:cNvPr id="62" name="SubHeader"/>
          <p:cNvSpPr>
            <a:spLocks/>
          </p:cNvSpPr>
          <p:nvPr/>
        </p:nvSpPr>
        <p:spPr>
          <a:xfrm>
            <a:off x="488839" y="739934"/>
            <a:ext cx="2749661" cy="497878"/>
          </a:xfrm>
          <a:prstGeom prst="parallelogram">
            <a:avLst>
              <a:gd name="adj" fmla="val 54111"/>
            </a:avLst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anchor="t"/>
          <a:lstStyle/>
          <a:p>
            <a:pPr marL="0" indent="0" algn="l" defTabSz="9144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GB" sz="1100" b="0" i="0" u="none" strike="noStrike" kern="1200" cap="none" spc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ontserrat"/>
                <a:ea typeface="+mn-ea"/>
                <a:cs typeface="+mn-cs"/>
              </a:rPr>
              <a:t>Site Potential 1</a:t>
            </a:r>
          </a:p>
        </p:txBody>
      </p:sp>
      <p:pic>
        <p:nvPicPr>
          <p:cNvPr id="63" name="Graphic 62"/>
          <p:cNvPicPr>
            <a:picLocks noChangeAspect="1"/>
          </p:cNvPicPr>
          <p:nvPr/>
        </p:nvPicPr>
        <p:blipFill>
          <a:blip r:embed="rId6">
            <a:lum/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209043" y="215718"/>
            <a:ext cx="908910" cy="353465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64" name="Rectangle 63"/>
          <p:cNvSpPr>
            <a:spLocks/>
          </p:cNvSpPr>
          <p:nvPr/>
        </p:nvSpPr>
        <p:spPr>
          <a:xfrm>
            <a:off x="216914" y="253920"/>
            <a:ext cx="783762" cy="270940"/>
          </a:xfrm>
          <a:prstGeom prst="rect">
            <a:avLst/>
          </a:prstGeom>
          <a:noFill/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marL="0" indent="0" algn="ctr" defTabSz="9144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GB" sz="850" b="0" i="0" u="none" strike="noStrike" kern="1200" cap="none" spc="2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ontserrat"/>
                <a:ea typeface="+mn-ea"/>
                <a:cs typeface="+mn-cs"/>
              </a:rPr>
              <a:t>Site </a:t>
            </a:r>
            <a:r>
              <a:rPr lang="en-GB" sz="850" b="0" i="0" u="none" strike="noStrike" kern="800" cap="none" spc="2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ontserrat"/>
                <a:ea typeface="+mn-ea"/>
                <a:cs typeface="+mn-cs"/>
              </a:rPr>
              <a:t>Intel</a:t>
            </a:r>
          </a:p>
        </p:txBody>
      </p:sp>
      <p:pic>
        <p:nvPicPr>
          <p:cNvPr id="65" name="Graphic 64"/>
          <p:cNvPicPr>
            <a:picLocks noChangeAspect="1"/>
          </p:cNvPicPr>
          <p:nvPr/>
        </p:nvPicPr>
        <p:blipFill>
          <a:blip r:embed="rId6">
            <a:lum/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10800000">
            <a:off x="1015089" y="215718"/>
            <a:ext cx="908910" cy="353465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69" name="Graphic 68"/>
          <p:cNvPicPr>
            <a:picLocks noChangeAspect="1"/>
          </p:cNvPicPr>
          <p:nvPr/>
        </p:nvPicPr>
        <p:blipFill>
          <a:blip r:embed="rId8">
            <a:lum/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5959533" y="174526"/>
            <a:ext cx="474606" cy="304492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2" name="Graphic 1"/>
          <p:cNvPicPr>
            <a:picLocks noChangeAspect="1"/>
          </p:cNvPicPr>
          <p:nvPr/>
        </p:nvPicPr>
        <p:blipFill>
          <a:blip r:embed="rId10">
            <a:lum/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>
            <a:off x="301615" y="751438"/>
            <a:ext cx="278402" cy="497148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3" name="VenueName"/>
          <p:cNvSpPr>
            <a:spLocks/>
          </p:cNvSpPr>
          <p:nvPr/>
        </p:nvSpPr>
        <p:spPr>
          <a:xfrm>
            <a:off x="1192682" y="220269"/>
            <a:ext cx="1778000" cy="348914"/>
          </a:xfrm>
          <a:prstGeom prst="rect">
            <a:avLst/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97200" rIns="90000" bIns="118800" anchor="ctr">
            <a:spAutoFit/>
          </a:bodyPr>
          <a:lstStyle/>
          <a:p>
            <a:pPr marL="0" indent="0" algn="l" defTabSz="9144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GB" sz="850" b="0" i="0" u="none" strike="noStrike" kern="1200" cap="none" spc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ontserrat"/>
                <a:ea typeface="+mn-ea"/>
                <a:cs typeface="+mn-cs"/>
              </a:rPr>
              <a:t>Bathurst Arms GL77BZ</a:t>
            </a:r>
          </a:p>
        </p:txBody>
      </p:sp>
      <p:sp>
        <p:nvSpPr>
          <p:cNvPr id="10" name="ReportHeader"/>
          <p:cNvSpPr>
            <a:spLocks/>
          </p:cNvSpPr>
          <p:nvPr/>
        </p:nvSpPr>
        <p:spPr>
          <a:xfrm>
            <a:off x="3238498" y="807671"/>
            <a:ext cx="8760057" cy="365962"/>
          </a:xfrm>
          <a:prstGeom prst="rect">
            <a:avLst/>
          </a:prstGeom>
          <a:solidFill>
            <a:schemeClr val="bg1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marL="0" indent="0" algn="ctr" defTabSz="9144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GB" sz="1000" b="0" i="0" u="none" strike="noStrike" kern="1200" cap="none" spc="0" dirty="0">
                <a:ln>
                  <a:noFill/>
                </a:ln>
                <a:solidFill>
                  <a:srgbClr val="E7E6E6">
                    <a:lumMod val="25000"/>
                  </a:srgbClr>
                </a:solidFill>
                <a:effectLst/>
                <a:uLnTx/>
                <a:uFillTx/>
                <a:latin typeface="Montserrat"/>
                <a:ea typeface="+mn-ea"/>
                <a:cs typeface="+mn-cs"/>
              </a:rPr>
              <a:t>Site Characteristics</a:t>
            </a:r>
          </a:p>
        </p:txBody>
      </p:sp>
      <p:sp>
        <p:nvSpPr>
          <p:cNvPr id="8" name="FooterStart"/>
          <p:cNvSpPr>
            <a:spLocks/>
          </p:cNvSpPr>
          <p:nvPr/>
        </p:nvSpPr>
        <p:spPr>
          <a:xfrm>
            <a:off x="0" y="6604080"/>
            <a:ext cx="12192000" cy="254069"/>
          </a:xfrm>
          <a:prstGeom prst="parallelogram">
            <a:avLst>
              <a:gd name="adj" fmla="val 0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marL="0" indent="0" algn="ctr" defTabSz="9144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en-GB" sz="900" b="0" i="0" u="none" strike="noStrike" kern="1200" cap="none" spc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Montserrat"/>
              <a:ea typeface="+mn-ea"/>
              <a:cs typeface="+mn-cs"/>
            </a:endParaRPr>
          </a:p>
        </p:txBody>
      </p:sp>
      <p:sp>
        <p:nvSpPr>
          <p:cNvPr id="5" name="FooterStart"/>
          <p:cNvSpPr>
            <a:spLocks/>
          </p:cNvSpPr>
          <p:nvPr/>
        </p:nvSpPr>
        <p:spPr>
          <a:xfrm>
            <a:off x="0" y="6604080"/>
            <a:ext cx="12192000" cy="254069"/>
          </a:xfrm>
          <a:prstGeom prst="parallelogram">
            <a:avLst>
              <a:gd name="adj" fmla="val 0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marL="0" indent="0" algn="ctr" defTabSz="9144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en-GB" sz="900" b="0" i="0" u="none" strike="noStrike" kern="1200" cap="none" spc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Montserrat"/>
              <a:ea typeface="+mn-ea"/>
              <a:cs typeface="+mn-cs"/>
            </a:endParaRPr>
          </a:p>
        </p:txBody>
      </p:sp>
      <p:sp>
        <p:nvSpPr>
          <p:cNvPr id="50" name="FooterInfo1"/>
          <p:cNvSpPr>
            <a:spLocks/>
          </p:cNvSpPr>
          <p:nvPr/>
        </p:nvSpPr>
        <p:spPr>
          <a:xfrm>
            <a:off x="-8967" y="6619343"/>
            <a:ext cx="4015359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marL="0" indent="0" algn="ctr" defTabSz="9144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en-GB" sz="850" b="0" i="0" u="none" strike="noStrike" kern="1200" cap="none" spc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Montserrat"/>
              <a:ea typeface="+mn-ea"/>
              <a:cs typeface="+mn-cs"/>
            </a:endParaRPr>
          </a:p>
        </p:txBody>
      </p:sp>
      <p:sp>
        <p:nvSpPr>
          <p:cNvPr id="12" name="ConceptFitText"/>
          <p:cNvSpPr txBox="1">
            <a:spLocks noChangeArrowheads="1"/>
          </p:cNvSpPr>
          <p:nvPr/>
        </p:nvSpPr>
        <p:spPr>
          <a:xfrm>
            <a:off x="1284957" y="4177139"/>
            <a:ext cx="2147553" cy="276999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square">
            <a:spAutoFit/>
          </a:bodyPr>
          <a:lstStyle/>
          <a:p>
            <a:pPr marL="0" indent="0" algn="ctr" defTabSz="9144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GB" sz="1200" b="1" i="0" u="none" strike="noStrike" kern="1200" cap="none" spc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ntserrat"/>
                <a:ea typeface="+mn-ea"/>
                <a:cs typeface="+mn-cs"/>
              </a:rPr>
              <a:t>Fireside Scenic</a:t>
            </a:r>
          </a:p>
        </p:txBody>
      </p:sp>
      <p:sp>
        <p:nvSpPr>
          <p:cNvPr id="45" name="ConceptFitHeader"/>
          <p:cNvSpPr txBox="1">
            <a:spLocks noChangeArrowheads="1"/>
          </p:cNvSpPr>
          <p:nvPr/>
        </p:nvSpPr>
        <p:spPr>
          <a:xfrm>
            <a:off x="1277954" y="3308201"/>
            <a:ext cx="2147554" cy="261610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square">
            <a:spAutoFit/>
          </a:bodyPr>
          <a:lstStyle/>
          <a:p>
            <a:pPr marL="0" indent="0" algn="ctr" defTabSz="9144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GB" sz="1050" b="0" i="0" u="none" strike="noStrike" kern="1200" cap="none" spc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ntserrat"/>
                <a:ea typeface="+mn-ea"/>
                <a:cs typeface="+mn-cs"/>
              </a:rPr>
              <a:t>OCC Concept Fit</a:t>
            </a:r>
          </a:p>
        </p:txBody>
      </p:sp>
      <p:cxnSp>
        <p:nvCxnSpPr>
          <p:cNvPr id="51" name="Straight Connector 50"/>
          <p:cNvCxnSpPr/>
          <p:nvPr/>
        </p:nvCxnSpPr>
        <p:spPr>
          <a:xfrm>
            <a:off x="1290918" y="3926348"/>
            <a:ext cx="2147553" cy="0"/>
          </a:xfrm>
          <a:prstGeom prst="line">
            <a:avLst/>
          </a:prstGeom>
          <a:ln>
            <a:solidFill>
              <a:schemeClr val="bg2">
                <a:lumMod val="90000"/>
              </a:schemeClr>
            </a:solidFill>
            <a:headEnd type="none"/>
            <a:tailEnd type="non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81" name="Graphic 80"/>
          <p:cNvPicPr>
            <a:picLocks noChangeAspect="1"/>
          </p:cNvPicPr>
          <p:nvPr/>
        </p:nvPicPr>
        <p:blipFill>
          <a:blip r:embed="rId12">
            <a:lum/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>
            <a:off x="4182473" y="2336363"/>
            <a:ext cx="3538167" cy="3439690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82" name="StarA1" hidden="1"/>
          <p:cNvPicPr>
            <a:picLocks noChangeAspect="1"/>
          </p:cNvPicPr>
          <p:nvPr/>
        </p:nvPicPr>
        <p:blipFill>
          <a:blip r:embed="rId14">
            <a:lum/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>
            <a:off x="4635549" y="2550613"/>
            <a:ext cx="228479" cy="228479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83" name="StarA2" hidden="1"/>
          <p:cNvPicPr>
            <a:picLocks noChangeAspect="1"/>
          </p:cNvPicPr>
          <p:nvPr/>
        </p:nvPicPr>
        <p:blipFill>
          <a:blip r:embed="rId14">
            <a:lum/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>
            <a:off x="5173073" y="2550613"/>
            <a:ext cx="228479" cy="228479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84" name="StarA3" hidden="1"/>
          <p:cNvPicPr>
            <a:picLocks noChangeAspect="1"/>
          </p:cNvPicPr>
          <p:nvPr/>
        </p:nvPicPr>
        <p:blipFill>
          <a:blip r:embed="rId14">
            <a:lum/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>
            <a:off x="5713498" y="2550613"/>
            <a:ext cx="228479" cy="228479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85" name="StarA4" hidden="1"/>
          <p:cNvPicPr>
            <a:picLocks noChangeAspect="1"/>
          </p:cNvPicPr>
          <p:nvPr/>
        </p:nvPicPr>
        <p:blipFill>
          <a:blip r:embed="rId14">
            <a:lum/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>
            <a:off x="6248312" y="2550613"/>
            <a:ext cx="228479" cy="228479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86" name="StarA5" hidden="1"/>
          <p:cNvPicPr>
            <a:picLocks noChangeAspect="1"/>
          </p:cNvPicPr>
          <p:nvPr/>
        </p:nvPicPr>
        <p:blipFill>
          <a:blip r:embed="rId14">
            <a:lum/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>
            <a:off x="6785836" y="2550613"/>
            <a:ext cx="228479" cy="228479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87" name="StarA6"/>
          <p:cNvPicPr>
            <a:picLocks noChangeAspect="1"/>
          </p:cNvPicPr>
          <p:nvPr/>
        </p:nvPicPr>
        <p:blipFill>
          <a:blip r:embed="rId14">
            <a:lum/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>
            <a:off x="7326261" y="2550613"/>
            <a:ext cx="228479" cy="228479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88" name="StarB1" hidden="1"/>
          <p:cNvPicPr>
            <a:picLocks noChangeAspect="1"/>
          </p:cNvPicPr>
          <p:nvPr/>
        </p:nvPicPr>
        <p:blipFill>
          <a:blip r:embed="rId14">
            <a:lum/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>
            <a:off x="4635549" y="3176312"/>
            <a:ext cx="228479" cy="228479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89" name="StarB2" hidden="1"/>
          <p:cNvPicPr>
            <a:picLocks noChangeAspect="1"/>
          </p:cNvPicPr>
          <p:nvPr/>
        </p:nvPicPr>
        <p:blipFill>
          <a:blip r:embed="rId14">
            <a:lum/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>
            <a:off x="5173073" y="3176312"/>
            <a:ext cx="228479" cy="228479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90" name="StarB3" hidden="1"/>
          <p:cNvPicPr>
            <a:picLocks noChangeAspect="1"/>
          </p:cNvPicPr>
          <p:nvPr/>
        </p:nvPicPr>
        <p:blipFill>
          <a:blip r:embed="rId14">
            <a:lum/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>
            <a:off x="5713498" y="3176312"/>
            <a:ext cx="228479" cy="228479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91" name="StarB4" hidden="1"/>
          <p:cNvPicPr>
            <a:picLocks noChangeAspect="1"/>
          </p:cNvPicPr>
          <p:nvPr/>
        </p:nvPicPr>
        <p:blipFill>
          <a:blip r:embed="rId14">
            <a:lum/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>
            <a:off x="6248312" y="3176312"/>
            <a:ext cx="228479" cy="228479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92" name="StarB5" hidden="1"/>
          <p:cNvPicPr>
            <a:picLocks noChangeAspect="1"/>
          </p:cNvPicPr>
          <p:nvPr/>
        </p:nvPicPr>
        <p:blipFill>
          <a:blip r:embed="rId14">
            <a:lum/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>
            <a:off x="6785836" y="3176312"/>
            <a:ext cx="228479" cy="228479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93" name="StarB6" hidden="1"/>
          <p:cNvPicPr>
            <a:picLocks noChangeAspect="1"/>
          </p:cNvPicPr>
          <p:nvPr/>
        </p:nvPicPr>
        <p:blipFill>
          <a:blip r:embed="rId14">
            <a:lum/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>
            <a:off x="7326261" y="3176312"/>
            <a:ext cx="228479" cy="228479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94" name="StarC1" hidden="1"/>
          <p:cNvPicPr>
            <a:picLocks noChangeAspect="1"/>
          </p:cNvPicPr>
          <p:nvPr/>
        </p:nvPicPr>
        <p:blipFill>
          <a:blip r:embed="rId14">
            <a:lum/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>
            <a:off x="4635549" y="3801150"/>
            <a:ext cx="228479" cy="228479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95" name="StarC2" hidden="1"/>
          <p:cNvPicPr>
            <a:picLocks noChangeAspect="1"/>
          </p:cNvPicPr>
          <p:nvPr/>
        </p:nvPicPr>
        <p:blipFill>
          <a:blip r:embed="rId14">
            <a:lum/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>
            <a:off x="5173073" y="3801150"/>
            <a:ext cx="228479" cy="228479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96" name="StarC3" hidden="1"/>
          <p:cNvPicPr>
            <a:picLocks noChangeAspect="1"/>
          </p:cNvPicPr>
          <p:nvPr/>
        </p:nvPicPr>
        <p:blipFill>
          <a:blip r:embed="rId14">
            <a:lum/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>
            <a:off x="5713498" y="3801150"/>
            <a:ext cx="228479" cy="228479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97" name="StarC4" hidden="1"/>
          <p:cNvPicPr>
            <a:picLocks noChangeAspect="1"/>
          </p:cNvPicPr>
          <p:nvPr/>
        </p:nvPicPr>
        <p:blipFill>
          <a:blip r:embed="rId14">
            <a:lum/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>
            <a:off x="6248312" y="3801150"/>
            <a:ext cx="228479" cy="228479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98" name="StarC5" hidden="1"/>
          <p:cNvPicPr>
            <a:picLocks noChangeAspect="1"/>
          </p:cNvPicPr>
          <p:nvPr/>
        </p:nvPicPr>
        <p:blipFill>
          <a:blip r:embed="rId14">
            <a:lum/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>
            <a:off x="6785836" y="3801150"/>
            <a:ext cx="228479" cy="228479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99" name="StarC6" hidden="1"/>
          <p:cNvPicPr>
            <a:picLocks noChangeAspect="1"/>
          </p:cNvPicPr>
          <p:nvPr/>
        </p:nvPicPr>
        <p:blipFill>
          <a:blip r:embed="rId14">
            <a:lum/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>
            <a:off x="7326261" y="3801150"/>
            <a:ext cx="228479" cy="228479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100" name="StarD1" hidden="1"/>
          <p:cNvPicPr>
            <a:picLocks noChangeAspect="1"/>
          </p:cNvPicPr>
          <p:nvPr/>
        </p:nvPicPr>
        <p:blipFill>
          <a:blip r:embed="rId14">
            <a:lum/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>
            <a:off x="4635549" y="4426850"/>
            <a:ext cx="228479" cy="228479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101" name="StarD2" hidden="1"/>
          <p:cNvPicPr>
            <a:picLocks noChangeAspect="1"/>
          </p:cNvPicPr>
          <p:nvPr/>
        </p:nvPicPr>
        <p:blipFill>
          <a:blip r:embed="rId14">
            <a:lum/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>
            <a:off x="5173073" y="4426850"/>
            <a:ext cx="228479" cy="228479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102" name="StarD3" hidden="1"/>
          <p:cNvPicPr>
            <a:picLocks noChangeAspect="1"/>
          </p:cNvPicPr>
          <p:nvPr/>
        </p:nvPicPr>
        <p:blipFill>
          <a:blip r:embed="rId14">
            <a:lum/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>
            <a:off x="5713498" y="4426850"/>
            <a:ext cx="228479" cy="228479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103" name="StarD4" hidden="1"/>
          <p:cNvPicPr>
            <a:picLocks noChangeAspect="1"/>
          </p:cNvPicPr>
          <p:nvPr/>
        </p:nvPicPr>
        <p:blipFill>
          <a:blip r:embed="rId14">
            <a:lum/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>
            <a:off x="6248312" y="4426850"/>
            <a:ext cx="228479" cy="228479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104" name="StarD5" hidden="1"/>
          <p:cNvPicPr>
            <a:picLocks noChangeAspect="1"/>
          </p:cNvPicPr>
          <p:nvPr/>
        </p:nvPicPr>
        <p:blipFill>
          <a:blip r:embed="rId14">
            <a:lum/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>
            <a:off x="6785836" y="4426850"/>
            <a:ext cx="228479" cy="228479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105" name="StarD6" hidden="1"/>
          <p:cNvPicPr>
            <a:picLocks noChangeAspect="1"/>
          </p:cNvPicPr>
          <p:nvPr/>
        </p:nvPicPr>
        <p:blipFill>
          <a:blip r:embed="rId14">
            <a:lum/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>
            <a:off x="7326261" y="4426850"/>
            <a:ext cx="228479" cy="228479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106" name="StarE1" hidden="1"/>
          <p:cNvPicPr>
            <a:picLocks noChangeAspect="1"/>
          </p:cNvPicPr>
          <p:nvPr/>
        </p:nvPicPr>
        <p:blipFill>
          <a:blip r:embed="rId14">
            <a:lum/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>
            <a:off x="4635549" y="5055382"/>
            <a:ext cx="228479" cy="228479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107" name="StarE2" hidden="1"/>
          <p:cNvPicPr>
            <a:picLocks noChangeAspect="1"/>
          </p:cNvPicPr>
          <p:nvPr/>
        </p:nvPicPr>
        <p:blipFill>
          <a:blip r:embed="rId14">
            <a:lum/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>
            <a:off x="5173073" y="5055382"/>
            <a:ext cx="228479" cy="228479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108" name="StarE3" hidden="1"/>
          <p:cNvPicPr>
            <a:picLocks noChangeAspect="1"/>
          </p:cNvPicPr>
          <p:nvPr/>
        </p:nvPicPr>
        <p:blipFill>
          <a:blip r:embed="rId14">
            <a:lum/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>
            <a:off x="5713498" y="5055382"/>
            <a:ext cx="228479" cy="228479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109" name="StarE4" hidden="1"/>
          <p:cNvPicPr>
            <a:picLocks noChangeAspect="1"/>
          </p:cNvPicPr>
          <p:nvPr/>
        </p:nvPicPr>
        <p:blipFill>
          <a:blip r:embed="rId14">
            <a:lum/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>
            <a:off x="6248312" y="5055382"/>
            <a:ext cx="228479" cy="228479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110" name="StarE5" hidden="1"/>
          <p:cNvPicPr>
            <a:picLocks noChangeAspect="1"/>
          </p:cNvPicPr>
          <p:nvPr/>
        </p:nvPicPr>
        <p:blipFill>
          <a:blip r:embed="rId14">
            <a:lum/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>
            <a:off x="6785836" y="5055382"/>
            <a:ext cx="228479" cy="228479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111" name="StarE6" hidden="1"/>
          <p:cNvPicPr>
            <a:picLocks noChangeAspect="1"/>
          </p:cNvPicPr>
          <p:nvPr/>
        </p:nvPicPr>
        <p:blipFill>
          <a:blip r:embed="rId14">
            <a:lum/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>
            <a:off x="7326261" y="5055382"/>
            <a:ext cx="228479" cy="228479"/>
          </a:xfrm>
          <a:prstGeom prst="rect">
            <a:avLst/>
          </a:prstGeom>
          <a:ln>
            <a:headEnd type="none"/>
            <a:tailEnd type="none"/>
          </a:ln>
        </p:spPr>
      </p:pic>
      <p:cxnSp>
        <p:nvCxnSpPr>
          <p:cNvPr id="128" name="Straight Connector 127"/>
          <p:cNvCxnSpPr/>
          <p:nvPr/>
        </p:nvCxnSpPr>
        <p:spPr>
          <a:xfrm>
            <a:off x="8477607" y="3920995"/>
            <a:ext cx="2147553" cy="0"/>
          </a:xfrm>
          <a:prstGeom prst="line">
            <a:avLst/>
          </a:prstGeom>
          <a:ln>
            <a:solidFill>
              <a:schemeClr val="bg2">
                <a:lumMod val="90000"/>
              </a:schemeClr>
            </a:solidFill>
            <a:headEnd type="none"/>
            <a:tailEnd type="non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31" name="AchievableAWT"/>
          <p:cNvSpPr txBox="1">
            <a:spLocks noChangeArrowheads="1"/>
          </p:cNvSpPr>
          <p:nvPr/>
        </p:nvSpPr>
        <p:spPr>
          <a:xfrm>
            <a:off x="8477607" y="4176606"/>
            <a:ext cx="2147553" cy="276999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square">
            <a:spAutoFit/>
          </a:bodyPr>
          <a:lstStyle/>
          <a:p>
            <a:pPr marL="0" indent="0" algn="ctr" defTabSz="9144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GB" sz="1200" b="1" i="0" u="none" strike="noStrike" kern="1200" cap="none" spc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ntserrat"/>
                <a:ea typeface="+mn-ea"/>
                <a:cs typeface="+mn-cs"/>
              </a:rPr>
              <a:t>£11500</a:t>
            </a:r>
          </a:p>
        </p:txBody>
      </p:sp>
      <p:sp>
        <p:nvSpPr>
          <p:cNvPr id="132" name="Header111"/>
          <p:cNvSpPr txBox="1">
            <a:spLocks noChangeArrowheads="1"/>
          </p:cNvSpPr>
          <p:nvPr/>
        </p:nvSpPr>
        <p:spPr>
          <a:xfrm>
            <a:off x="8477607" y="3256182"/>
            <a:ext cx="2147554" cy="548099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square">
            <a:spAutoFit/>
          </a:bodyPr>
          <a:lstStyle/>
          <a:p>
            <a:pPr marL="0" indent="0" algn="ctr" defTabSz="91440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GB" sz="1050" b="0" i="0" u="none" strike="noStrike" kern="1200" cap="none" spc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ntserrat"/>
                <a:ea typeface="+mn-ea"/>
                <a:cs typeface="+mn-cs"/>
              </a:rPr>
              <a:t>Achievable Average Weekly Takings</a:t>
            </a:r>
          </a:p>
        </p:txBody>
      </p:sp>
      <p:grpSp>
        <p:nvGrpSpPr>
          <p:cNvPr id="152" name="Group 151"/>
          <p:cNvGrpSpPr>
            <a:grpSpLocks/>
          </p:cNvGrpSpPr>
          <p:nvPr/>
        </p:nvGrpSpPr>
        <p:grpSpPr>
          <a:xfrm>
            <a:off x="694148" y="6011710"/>
            <a:ext cx="10798129" cy="439608"/>
            <a:chOff x="837023" y="6011710"/>
            <a:chExt cx="10798129" cy="439608"/>
          </a:xfrm>
        </p:grpSpPr>
        <p:sp>
          <p:nvSpPr>
            <p:cNvPr id="137" name="TextBox 136"/>
            <p:cNvSpPr txBox="1">
              <a:spLocks noChangeArrowheads="1"/>
            </p:cNvSpPr>
            <p:nvPr/>
          </p:nvSpPr>
          <p:spPr>
            <a:xfrm>
              <a:off x="837023" y="6011710"/>
              <a:ext cx="10798129" cy="439608"/>
            </a:xfrm>
            <a:prstGeom prst="rect">
              <a:avLst/>
            </a:prstGeom>
            <a:noFill/>
            <a:ln>
              <a:headEnd type="none"/>
              <a:tailEnd type="none"/>
            </a:ln>
          </p:spPr>
          <p:txBody>
            <a:bodyPr wrap="square">
              <a:spAutoFit/>
            </a:bodyPr>
            <a:lstStyle/>
            <a:p>
              <a:pPr marL="0" indent="0" algn="ctr" defTabSz="914400" rtl="0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lang="en-GB" sz="800" b="0" i="0" u="none" strike="noStrike" kern="1200" cap="none" spc="0" dirty="0">
                  <a:ln>
                    <a:noFill/>
                  </a:ln>
                  <a:solidFill>
                    <a:srgbClr val="000000">
                      <a:lumMod val="65000"/>
                      <a:lumOff val="35000"/>
                    </a:srgbClr>
                  </a:solidFill>
                  <a:effectLst/>
                  <a:uLnTx/>
                  <a:uFillTx/>
                  <a:latin typeface="Montserrat"/>
                  <a:ea typeface="+mn-ea"/>
                  <a:cs typeface="+mn-cs"/>
                </a:rPr>
                <a:t>A    Food-Led High Affluence          B    Food-Led Mid Affluence          C    Wet-Led Mid/High Affluence          D    Wet-Led Low Affluence          E    Food-Led Low Affluence  </a:t>
              </a:r>
              <a:endParaRPr lang="en-GB" sz="800" dirty="0">
                <a:solidFill>
                  <a:srgbClr val="000000">
                    <a:lumMod val="65000"/>
                    <a:lumOff val="35000"/>
                  </a:srgbClr>
                </a:solidFill>
                <a:latin typeface="Montserrat"/>
              </a:endParaRPr>
            </a:p>
            <a:p>
              <a:pPr marL="0" indent="0" algn="ctr" defTabSz="914400" rtl="0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lang="en-GB" sz="800" b="0" i="0" u="none" strike="noStrike" kern="1200" cap="none" spc="0" dirty="0">
                  <a:ln>
                    <a:noFill/>
                  </a:ln>
                  <a:solidFill>
                    <a:srgbClr val="000000">
                      <a:lumMod val="65000"/>
                      <a:lumOff val="35000"/>
                    </a:srgbClr>
                  </a:solidFill>
                  <a:effectLst/>
                  <a:uLnTx/>
                  <a:uFillTx/>
                  <a:latin typeface="Montserrat"/>
                  <a:ea typeface="+mn-ea"/>
                  <a:cs typeface="+mn-cs"/>
                </a:rPr>
                <a:t>          AWT        2    Local Regulars          3    Local Passing Trade          4    Destination Wet-Led          5    Destination Food-Led          6    Destination Very Food-Led</a:t>
              </a:r>
            </a:p>
          </p:txBody>
        </p:sp>
        <p:sp>
          <p:nvSpPr>
            <p:cNvPr id="138" name="Rectangle 137"/>
            <p:cNvSpPr>
              <a:spLocks/>
            </p:cNvSpPr>
            <p:nvPr/>
          </p:nvSpPr>
          <p:spPr>
            <a:xfrm>
              <a:off x="2004286" y="6088105"/>
              <a:ext cx="140680" cy="140678"/>
            </a:xfrm>
            <a:prstGeom prst="rect">
              <a:avLst/>
            </a:prstGeom>
            <a:solidFill>
              <a:srgbClr val="B29C85"/>
            </a:solidFill>
            <a:ln>
              <a:noFill/>
              <a:headEnd type="none"/>
              <a:tailEnd type="none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anchor="ctr"/>
            <a:lstStyle/>
            <a:p>
              <a:pPr marL="0" indent="0" algn="ctr" defTabSz="914400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lang="en-GB" sz="800" b="0" i="0" u="none" strike="noStrike" kern="1200" cap="none" spc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Montserrat"/>
                  <a:ea typeface="+mn-ea"/>
                  <a:cs typeface="+mn-cs"/>
                </a:rPr>
                <a:t>A</a:t>
              </a:r>
            </a:p>
          </p:txBody>
        </p:sp>
        <p:sp>
          <p:nvSpPr>
            <p:cNvPr id="139" name="Rectangle 138"/>
            <p:cNvSpPr>
              <a:spLocks/>
            </p:cNvSpPr>
            <p:nvPr/>
          </p:nvSpPr>
          <p:spPr>
            <a:xfrm>
              <a:off x="3735454" y="6088105"/>
              <a:ext cx="140680" cy="140678"/>
            </a:xfrm>
            <a:prstGeom prst="rect">
              <a:avLst/>
            </a:prstGeom>
            <a:solidFill>
              <a:srgbClr val="B29C85"/>
            </a:solidFill>
            <a:ln>
              <a:noFill/>
              <a:headEnd type="none"/>
              <a:tailEnd type="none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anchor="ctr"/>
            <a:lstStyle/>
            <a:p>
              <a:pPr marL="0" indent="0" algn="ctr" defTabSz="914400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lang="en-GB" sz="800" b="0" i="0" u="none" strike="noStrike" kern="1200" cap="none" spc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Montserrat"/>
                  <a:ea typeface="+mn-ea"/>
                  <a:cs typeface="+mn-cs"/>
                </a:rPr>
                <a:t>B</a:t>
              </a:r>
            </a:p>
          </p:txBody>
        </p:sp>
        <p:sp>
          <p:nvSpPr>
            <p:cNvPr id="140" name="Rectangle 139"/>
            <p:cNvSpPr>
              <a:spLocks/>
            </p:cNvSpPr>
            <p:nvPr/>
          </p:nvSpPr>
          <p:spPr>
            <a:xfrm>
              <a:off x="5409477" y="6088105"/>
              <a:ext cx="140680" cy="140678"/>
            </a:xfrm>
            <a:prstGeom prst="rect">
              <a:avLst/>
            </a:prstGeom>
            <a:solidFill>
              <a:srgbClr val="B29C85"/>
            </a:solidFill>
            <a:ln>
              <a:noFill/>
              <a:headEnd type="none"/>
              <a:tailEnd type="none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anchor="ctr"/>
            <a:lstStyle/>
            <a:p>
              <a:pPr marL="0" indent="0" algn="ctr" defTabSz="914400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lang="en-GB" sz="800" b="0" i="0" u="none" strike="noStrike" kern="1200" cap="none" spc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Montserrat"/>
                  <a:ea typeface="+mn-ea"/>
                  <a:cs typeface="+mn-cs"/>
                </a:rPr>
                <a:t>C</a:t>
              </a:r>
            </a:p>
          </p:txBody>
        </p:sp>
        <p:sp>
          <p:nvSpPr>
            <p:cNvPr id="141" name="Rectangle 140"/>
            <p:cNvSpPr>
              <a:spLocks/>
            </p:cNvSpPr>
            <p:nvPr/>
          </p:nvSpPr>
          <p:spPr>
            <a:xfrm>
              <a:off x="2316365" y="6269677"/>
              <a:ext cx="140680" cy="140678"/>
            </a:xfrm>
            <a:prstGeom prst="rect">
              <a:avLst/>
            </a:prstGeom>
            <a:solidFill>
              <a:srgbClr val="7F7F7F"/>
            </a:solidFill>
            <a:ln>
              <a:noFill/>
              <a:headEnd type="none"/>
              <a:tailEnd type="none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anchor="ctr"/>
            <a:lstStyle/>
            <a:p>
              <a:pPr marL="0" indent="0" algn="ctr" defTabSz="914400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lang="en-GB" sz="800" b="0" i="0" u="none" strike="noStrike" kern="1200" cap="none" spc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Montserrat"/>
                  <a:ea typeface="+mn-ea"/>
                  <a:cs typeface="+mn-cs"/>
                </a:rPr>
                <a:t>1</a:t>
              </a:r>
            </a:p>
          </p:txBody>
        </p:sp>
        <p:sp>
          <p:nvSpPr>
            <p:cNvPr id="142" name="Rectangle 141"/>
            <p:cNvSpPr>
              <a:spLocks/>
            </p:cNvSpPr>
            <p:nvPr/>
          </p:nvSpPr>
          <p:spPr>
            <a:xfrm>
              <a:off x="2931917" y="6270806"/>
              <a:ext cx="140680" cy="140678"/>
            </a:xfrm>
            <a:prstGeom prst="rect">
              <a:avLst/>
            </a:prstGeom>
            <a:solidFill>
              <a:srgbClr val="007071"/>
            </a:solidFill>
            <a:ln>
              <a:noFill/>
              <a:headEnd type="none"/>
              <a:tailEnd type="none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anchor="ctr"/>
            <a:lstStyle/>
            <a:p>
              <a:pPr marL="0" indent="0" algn="ctr" defTabSz="914400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lang="en-GB" sz="800" b="0" i="0" u="none" strike="noStrike" kern="1200" cap="none" spc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Montserrat"/>
                  <a:ea typeface="+mn-ea"/>
                  <a:cs typeface="+mn-cs"/>
                </a:rPr>
                <a:t>2</a:t>
              </a:r>
            </a:p>
          </p:txBody>
        </p:sp>
        <p:sp>
          <p:nvSpPr>
            <p:cNvPr id="143" name="Rectangle 142"/>
            <p:cNvSpPr>
              <a:spLocks/>
            </p:cNvSpPr>
            <p:nvPr/>
          </p:nvSpPr>
          <p:spPr>
            <a:xfrm>
              <a:off x="4112424" y="6269678"/>
              <a:ext cx="140680" cy="140678"/>
            </a:xfrm>
            <a:prstGeom prst="rect">
              <a:avLst/>
            </a:prstGeom>
            <a:solidFill>
              <a:srgbClr val="007071"/>
            </a:solidFill>
            <a:ln>
              <a:noFill/>
              <a:headEnd type="none"/>
              <a:tailEnd type="none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anchor="ctr"/>
            <a:lstStyle/>
            <a:p>
              <a:pPr marL="0" indent="0" algn="ctr" defTabSz="914400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lang="en-GB" sz="800" b="0" i="0" u="none" strike="noStrike" kern="1200" cap="none" spc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Montserrat"/>
                  <a:ea typeface="+mn-ea"/>
                  <a:cs typeface="+mn-cs"/>
                </a:rPr>
                <a:t>3</a:t>
              </a:r>
            </a:p>
          </p:txBody>
        </p:sp>
        <p:sp>
          <p:nvSpPr>
            <p:cNvPr id="144" name="Rectangle 143"/>
            <p:cNvSpPr>
              <a:spLocks/>
            </p:cNvSpPr>
            <p:nvPr/>
          </p:nvSpPr>
          <p:spPr>
            <a:xfrm>
              <a:off x="5562608" y="6270806"/>
              <a:ext cx="140680" cy="140678"/>
            </a:xfrm>
            <a:prstGeom prst="rect">
              <a:avLst/>
            </a:prstGeom>
            <a:solidFill>
              <a:srgbClr val="007071"/>
            </a:solidFill>
            <a:ln>
              <a:noFill/>
              <a:headEnd type="none"/>
              <a:tailEnd type="none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anchor="ctr"/>
            <a:lstStyle/>
            <a:p>
              <a:pPr marL="0" indent="0" algn="ctr" defTabSz="914400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lang="en-GB" sz="800" b="0" i="0" u="none" strike="noStrike" kern="1200" cap="none" spc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Montserrat"/>
                  <a:ea typeface="+mn-ea"/>
                  <a:cs typeface="+mn-cs"/>
                </a:rPr>
                <a:t>4</a:t>
              </a:r>
            </a:p>
          </p:txBody>
        </p:sp>
        <p:sp>
          <p:nvSpPr>
            <p:cNvPr id="145" name="Rectangle 144"/>
            <p:cNvSpPr>
              <a:spLocks/>
            </p:cNvSpPr>
            <p:nvPr/>
          </p:nvSpPr>
          <p:spPr>
            <a:xfrm>
              <a:off x="7063636" y="6270858"/>
              <a:ext cx="140680" cy="140678"/>
            </a:xfrm>
            <a:prstGeom prst="rect">
              <a:avLst/>
            </a:prstGeom>
            <a:solidFill>
              <a:srgbClr val="007071"/>
            </a:solidFill>
            <a:ln>
              <a:noFill/>
              <a:headEnd type="none"/>
              <a:tailEnd type="none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anchor="ctr"/>
            <a:lstStyle/>
            <a:p>
              <a:pPr marL="0" indent="0" algn="ctr" defTabSz="914400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lang="en-GB" sz="800" b="0" i="0" u="none" strike="noStrike" kern="1200" cap="none" spc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Montserrat"/>
                  <a:ea typeface="+mn-ea"/>
                  <a:cs typeface="+mn-cs"/>
                </a:rPr>
                <a:t>5</a:t>
              </a:r>
            </a:p>
          </p:txBody>
        </p:sp>
        <p:sp>
          <p:nvSpPr>
            <p:cNvPr id="146" name="Rectangle 145"/>
            <p:cNvSpPr>
              <a:spLocks/>
            </p:cNvSpPr>
            <p:nvPr/>
          </p:nvSpPr>
          <p:spPr>
            <a:xfrm>
              <a:off x="8609060" y="6270858"/>
              <a:ext cx="140680" cy="140678"/>
            </a:xfrm>
            <a:prstGeom prst="rect">
              <a:avLst/>
            </a:prstGeom>
            <a:solidFill>
              <a:srgbClr val="007071"/>
            </a:solidFill>
            <a:ln>
              <a:noFill/>
              <a:headEnd type="none"/>
              <a:tailEnd type="none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anchor="ctr"/>
            <a:lstStyle/>
            <a:p>
              <a:pPr marL="0" indent="0" algn="ctr" defTabSz="914400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lang="en-GB" sz="800" b="0" i="0" u="none" strike="noStrike" kern="1200" cap="none" spc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Montserrat"/>
                  <a:ea typeface="+mn-ea"/>
                  <a:cs typeface="+mn-cs"/>
                </a:rPr>
                <a:t>6</a:t>
              </a:r>
            </a:p>
          </p:txBody>
        </p:sp>
        <p:sp>
          <p:nvSpPr>
            <p:cNvPr id="147" name="Rectangle 146"/>
            <p:cNvSpPr>
              <a:spLocks/>
            </p:cNvSpPr>
            <p:nvPr/>
          </p:nvSpPr>
          <p:spPr>
            <a:xfrm>
              <a:off x="7326388" y="6089292"/>
              <a:ext cx="140680" cy="140678"/>
            </a:xfrm>
            <a:prstGeom prst="rect">
              <a:avLst/>
            </a:prstGeom>
            <a:solidFill>
              <a:srgbClr val="B29C85"/>
            </a:solidFill>
            <a:ln>
              <a:noFill/>
              <a:headEnd type="none"/>
              <a:tailEnd type="none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anchor="ctr"/>
            <a:lstStyle/>
            <a:p>
              <a:pPr marL="0" indent="0" algn="ctr" defTabSz="914400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lang="en-GB" sz="800" b="0" i="0" u="none" strike="noStrike" kern="1200" cap="none" spc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Montserrat"/>
                  <a:ea typeface="+mn-ea"/>
                  <a:cs typeface="+mn-cs"/>
                </a:rPr>
                <a:t>D</a:t>
              </a:r>
            </a:p>
          </p:txBody>
        </p:sp>
        <p:sp>
          <p:nvSpPr>
            <p:cNvPr id="148" name="Rectangle 147"/>
            <p:cNvSpPr>
              <a:spLocks/>
            </p:cNvSpPr>
            <p:nvPr/>
          </p:nvSpPr>
          <p:spPr>
            <a:xfrm>
              <a:off x="8980073" y="6088105"/>
              <a:ext cx="140680" cy="140678"/>
            </a:xfrm>
            <a:prstGeom prst="rect">
              <a:avLst/>
            </a:prstGeom>
            <a:solidFill>
              <a:srgbClr val="B29C85"/>
            </a:solidFill>
            <a:ln>
              <a:noFill/>
              <a:headEnd type="none"/>
              <a:tailEnd type="none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anchor="ctr"/>
            <a:lstStyle/>
            <a:p>
              <a:pPr marL="0" indent="0" algn="ctr" defTabSz="914400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lang="en-GB" sz="800" b="0" i="0" u="none" strike="noStrike" kern="1200" cap="none" spc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Montserrat"/>
                  <a:ea typeface="+mn-ea"/>
                  <a:cs typeface="+mn-cs"/>
                </a:rPr>
                <a:t>E</a:t>
              </a:r>
            </a:p>
          </p:txBody>
        </p:sp>
      </p:grp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Graphic 28"/>
          <p:cNvPicPr>
            <a:picLocks noChangeAspect="1"/>
          </p:cNvPicPr>
          <p:nvPr/>
        </p:nvPicPr>
        <p:blipFill>
          <a:blip r:embed="rId2">
            <a:lum/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7292671" y="1614831"/>
            <a:ext cx="4483693" cy="1883452"/>
          </a:xfrm>
          <a:prstGeom prst="rect">
            <a:avLst/>
          </a:prstGeom>
          <a:ln>
            <a:headEnd type="none"/>
            <a:tailEnd type="none"/>
          </a:ln>
        </p:spPr>
      </p:pic>
      <p:graphicFrame>
        <p:nvGraphicFramePr>
          <p:cNvPr id="8" name="DisplayChart"/>
          <p:cNvGraphicFramePr/>
          <p:nvPr/>
        </p:nvGraphicFramePr>
        <p:xfrm>
          <a:off x="761872" y="1546566"/>
          <a:ext cx="10677221" cy="491019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pic>
        <p:nvPicPr>
          <p:cNvPr id="4" name="Graphic 3"/>
          <p:cNvPicPr>
            <a:picLocks noChangeAspect="1"/>
          </p:cNvPicPr>
          <p:nvPr/>
        </p:nvPicPr>
        <p:blipFill>
          <a:blip r:embed="rId5">
            <a:lum/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11439096" y="6204295"/>
            <a:ext cx="559459" cy="235010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19" name="Header"/>
          <p:cNvSpPr>
            <a:spLocks/>
          </p:cNvSpPr>
          <p:nvPr/>
        </p:nvSpPr>
        <p:spPr>
          <a:xfrm>
            <a:off x="-8965" y="168"/>
            <a:ext cx="12200965" cy="751270"/>
          </a:xfrm>
          <a:prstGeom prst="rect">
            <a:avLst/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marL="0" indent="0" algn="ctr" defTabSz="9144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en-GB" sz="1400" b="0" i="0" u="none" strike="noStrike" kern="1200" cap="none" spc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Montserrat"/>
              <a:ea typeface="+mn-ea"/>
              <a:cs typeface="+mn-cs"/>
            </a:endParaRPr>
          </a:p>
        </p:txBody>
      </p:sp>
      <p:sp>
        <p:nvSpPr>
          <p:cNvPr id="20" name="Rectangle 19"/>
          <p:cNvSpPr>
            <a:spLocks/>
          </p:cNvSpPr>
          <p:nvPr/>
        </p:nvSpPr>
        <p:spPr>
          <a:xfrm>
            <a:off x="-8966" y="739934"/>
            <a:ext cx="838565" cy="497878"/>
          </a:xfrm>
          <a:prstGeom prst="rect">
            <a:avLst/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marL="0" indent="0" algn="ctr" defTabSz="9144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en-GB" sz="1800" b="0" i="0" u="none" strike="noStrike" kern="1200" cap="none" spc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Montserrat"/>
              <a:ea typeface="+mn-ea"/>
              <a:cs typeface="+mn-cs"/>
            </a:endParaRPr>
          </a:p>
        </p:txBody>
      </p:sp>
      <p:sp>
        <p:nvSpPr>
          <p:cNvPr id="22" name="SubHeader"/>
          <p:cNvSpPr>
            <a:spLocks/>
          </p:cNvSpPr>
          <p:nvPr/>
        </p:nvSpPr>
        <p:spPr>
          <a:xfrm>
            <a:off x="488839" y="739934"/>
            <a:ext cx="2749661" cy="497878"/>
          </a:xfrm>
          <a:prstGeom prst="parallelogram">
            <a:avLst>
              <a:gd name="adj" fmla="val 54111"/>
            </a:avLst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anchor="t"/>
          <a:lstStyle/>
          <a:p>
            <a:pPr marL="0" indent="0" algn="l" defTabSz="9144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GB" sz="1100" b="0" i="0" u="none" strike="noStrike" kern="1200" cap="none" spc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ontserrat"/>
                <a:ea typeface="+mn-ea"/>
                <a:cs typeface="+mn-cs"/>
              </a:rPr>
              <a:t>Site Potential 2</a:t>
            </a:r>
          </a:p>
        </p:txBody>
      </p:sp>
      <p:pic>
        <p:nvPicPr>
          <p:cNvPr id="27" name="Graphic 26"/>
          <p:cNvPicPr>
            <a:picLocks noChangeAspect="1"/>
          </p:cNvPicPr>
          <p:nvPr/>
        </p:nvPicPr>
        <p:blipFill>
          <a:blip r:embed="rId7">
            <a:lum/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>
            <a:off x="5959533" y="174526"/>
            <a:ext cx="474606" cy="304492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2" name="Graphic 1"/>
          <p:cNvPicPr>
            <a:picLocks noChangeAspect="1"/>
          </p:cNvPicPr>
          <p:nvPr/>
        </p:nvPicPr>
        <p:blipFill>
          <a:blip r:embed="rId9">
            <a:lum/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>
            <a:off x="301615" y="751438"/>
            <a:ext cx="278402" cy="497148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10" name="ReportHeader"/>
          <p:cNvSpPr>
            <a:spLocks/>
          </p:cNvSpPr>
          <p:nvPr/>
        </p:nvSpPr>
        <p:spPr>
          <a:xfrm>
            <a:off x="3238498" y="807671"/>
            <a:ext cx="8760057" cy="365962"/>
          </a:xfrm>
          <a:prstGeom prst="rect">
            <a:avLst/>
          </a:prstGeom>
          <a:solidFill>
            <a:schemeClr val="bg1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marL="0" indent="0" algn="ctr" defTabSz="9144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GB" sz="1000" b="0" i="0" u="none" strike="noStrike" kern="1200" cap="none" spc="0" dirty="0">
                <a:ln>
                  <a:noFill/>
                </a:ln>
                <a:solidFill>
                  <a:srgbClr val="E7E6E6">
                    <a:lumMod val="25000"/>
                  </a:srgbClr>
                </a:solidFill>
                <a:effectLst/>
                <a:uLnTx/>
                <a:uFillTx/>
                <a:latin typeface="Montserrat"/>
                <a:ea typeface="+mn-ea"/>
                <a:cs typeface="+mn-cs"/>
              </a:rPr>
              <a:t>Concept Recommendation</a:t>
            </a:r>
          </a:p>
        </p:txBody>
      </p:sp>
      <p:sp>
        <p:nvSpPr>
          <p:cNvPr id="5" name="FooterStart"/>
          <p:cNvSpPr>
            <a:spLocks/>
          </p:cNvSpPr>
          <p:nvPr/>
        </p:nvSpPr>
        <p:spPr>
          <a:xfrm>
            <a:off x="0" y="6604080"/>
            <a:ext cx="12192000" cy="254069"/>
          </a:xfrm>
          <a:prstGeom prst="parallelogram">
            <a:avLst>
              <a:gd name="adj" fmla="val 0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marL="0" indent="0" algn="ctr" defTabSz="9144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en-GB" sz="900" b="0" i="0" u="none" strike="noStrike" kern="1200" cap="none" spc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Montserrat"/>
              <a:ea typeface="+mn-ea"/>
              <a:cs typeface="+mn-cs"/>
            </a:endParaRPr>
          </a:p>
        </p:txBody>
      </p:sp>
      <p:sp>
        <p:nvSpPr>
          <p:cNvPr id="6" name="FooterInfo3"/>
          <p:cNvSpPr>
            <a:spLocks/>
          </p:cNvSpPr>
          <p:nvPr/>
        </p:nvSpPr>
        <p:spPr>
          <a:xfrm>
            <a:off x="8185608" y="6623021"/>
            <a:ext cx="4006392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marL="0" indent="0" algn="ctr" defTabSz="9144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en-GB" sz="850" b="0" i="0" u="none" strike="noStrike" kern="1200" cap="none" spc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Montserrat"/>
              <a:ea typeface="+mn-ea"/>
              <a:cs typeface="+mn-cs"/>
            </a:endParaRPr>
          </a:p>
        </p:txBody>
      </p:sp>
      <p:sp>
        <p:nvSpPr>
          <p:cNvPr id="7" name="FooterInfo2"/>
          <p:cNvSpPr>
            <a:spLocks/>
          </p:cNvSpPr>
          <p:nvPr/>
        </p:nvSpPr>
        <p:spPr>
          <a:xfrm>
            <a:off x="4091236" y="6623021"/>
            <a:ext cx="4006392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marL="0" indent="0" algn="ctr" defTabSz="9144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en-GB" sz="850" b="0" i="0" u="none" strike="noStrike" kern="1200" cap="none" spc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Montserrat"/>
              <a:ea typeface="+mn-ea"/>
              <a:cs typeface="+mn-cs"/>
            </a:endParaRPr>
          </a:p>
        </p:txBody>
      </p:sp>
      <p:sp>
        <p:nvSpPr>
          <p:cNvPr id="14" name="FooterInfo1"/>
          <p:cNvSpPr>
            <a:spLocks/>
          </p:cNvSpPr>
          <p:nvPr/>
        </p:nvSpPr>
        <p:spPr>
          <a:xfrm>
            <a:off x="-8967" y="6619343"/>
            <a:ext cx="4015359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marL="0" indent="0" algn="ctr" defTabSz="9144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en-GB" sz="850" b="0" i="0" u="none" strike="noStrike" kern="1200" cap="none" spc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Montserrat"/>
              <a:ea typeface="+mn-ea"/>
              <a:cs typeface="+mn-cs"/>
            </a:endParaRPr>
          </a:p>
        </p:txBody>
      </p:sp>
      <p:pic>
        <p:nvPicPr>
          <p:cNvPr id="9" name="Graphic 8"/>
          <p:cNvPicPr>
            <a:picLocks noChangeAspect="1"/>
          </p:cNvPicPr>
          <p:nvPr/>
        </p:nvPicPr>
        <p:blipFill>
          <a:blip r:embed="rId11">
            <a:lum/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rcRect/>
          <a:stretch>
            <a:fillRect/>
          </a:stretch>
        </p:blipFill>
        <p:spPr>
          <a:xfrm>
            <a:off x="209043" y="215718"/>
            <a:ext cx="908910" cy="353465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13" name="Rectangle 12"/>
          <p:cNvSpPr>
            <a:spLocks/>
          </p:cNvSpPr>
          <p:nvPr/>
        </p:nvSpPr>
        <p:spPr>
          <a:xfrm>
            <a:off x="216914" y="253920"/>
            <a:ext cx="783762" cy="270940"/>
          </a:xfrm>
          <a:prstGeom prst="rect">
            <a:avLst/>
          </a:prstGeom>
          <a:noFill/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r>
              <a:rPr lang="en-GB" sz="850" spc="20" dirty="0">
                <a:latin typeface="Montserrat"/>
              </a:rPr>
              <a:t>Site </a:t>
            </a:r>
            <a:r>
              <a:rPr lang="en-GB" sz="850" kern="800" spc="20" dirty="0">
                <a:latin typeface="Montserrat"/>
              </a:rPr>
              <a:t>Intel</a:t>
            </a:r>
          </a:p>
        </p:txBody>
      </p:sp>
      <p:pic>
        <p:nvPicPr>
          <p:cNvPr id="15" name="Graphic 14"/>
          <p:cNvPicPr>
            <a:picLocks noChangeAspect="1"/>
          </p:cNvPicPr>
          <p:nvPr/>
        </p:nvPicPr>
        <p:blipFill>
          <a:blip r:embed="rId11">
            <a:lum/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rcRect/>
          <a:stretch>
            <a:fillRect/>
          </a:stretch>
        </p:blipFill>
        <p:spPr>
          <a:xfrm rot="10800000">
            <a:off x="1015089" y="215718"/>
            <a:ext cx="908910" cy="353465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17" name="VenueName"/>
          <p:cNvSpPr>
            <a:spLocks/>
          </p:cNvSpPr>
          <p:nvPr/>
        </p:nvSpPr>
        <p:spPr>
          <a:xfrm>
            <a:off x="1192682" y="220269"/>
            <a:ext cx="1778000" cy="348914"/>
          </a:xfrm>
          <a:prstGeom prst="rect">
            <a:avLst/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97200" rIns="90000" bIns="118800" anchor="ctr">
            <a:spAutoFit/>
          </a:bodyPr>
          <a:lstStyle/>
          <a:p>
            <a:pPr defTabSz="914400"/>
            <a:r>
              <a:rPr lang="en-GB" sz="850" dirty="0">
                <a:latin typeface="Montserrat"/>
              </a:rPr>
              <a:t>Bathurst Arms GL77BZ</a:t>
            </a:r>
          </a:p>
        </p:txBody>
      </p:sp>
      <p:graphicFrame>
        <p:nvGraphicFramePr>
          <p:cNvPr id="3" name="Chart 2"/>
          <p:cNvGraphicFramePr/>
          <p:nvPr/>
        </p:nvGraphicFramePr>
        <p:xfrm>
          <a:off x="0" y="0"/>
          <a:ext cx="0" cy="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3"/>
          </a:graphicData>
        </a:graphic>
      </p:graphicFrame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phic 1"/>
          <p:cNvPicPr>
            <a:picLocks noChangeAspect="1"/>
          </p:cNvPicPr>
          <p:nvPr/>
        </p:nvPicPr>
        <p:blipFill>
          <a:blip r:embed="rId2">
            <a:lum/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1439096" y="6204295"/>
            <a:ext cx="559459" cy="235010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18" name="ReportDescription"/>
          <p:cNvSpPr>
            <a:spLocks/>
          </p:cNvSpPr>
          <p:nvPr/>
        </p:nvSpPr>
        <p:spPr>
          <a:xfrm>
            <a:off x="3238499" y="1173576"/>
            <a:ext cx="8760056" cy="302387"/>
          </a:xfrm>
          <a:prstGeom prst="rect">
            <a:avLst/>
          </a:prstGeom>
          <a:solidFill>
            <a:schemeClr val="bg1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marL="0" indent="0" algn="ctr" defTabSz="9144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en-GB" sz="900" b="0" i="0" u="none" strike="noStrike" kern="1200" cap="none" spc="0" dirty="0">
              <a:ln>
                <a:noFill/>
              </a:ln>
              <a:solidFill>
                <a:srgbClr val="E7E6E6">
                  <a:lumMod val="25000"/>
                </a:srgbClr>
              </a:solidFill>
              <a:effectLst/>
              <a:uLnTx/>
              <a:uFillTx/>
              <a:latin typeface="Montserrat"/>
              <a:ea typeface="+mn-ea"/>
              <a:cs typeface="+mn-cs"/>
            </a:endParaRPr>
          </a:p>
        </p:txBody>
      </p:sp>
      <p:sp>
        <p:nvSpPr>
          <p:cNvPr id="19" name="Header"/>
          <p:cNvSpPr>
            <a:spLocks/>
          </p:cNvSpPr>
          <p:nvPr/>
        </p:nvSpPr>
        <p:spPr>
          <a:xfrm>
            <a:off x="-8965" y="168"/>
            <a:ext cx="12200965" cy="751270"/>
          </a:xfrm>
          <a:prstGeom prst="rect">
            <a:avLst/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marL="0" indent="0" algn="ctr" defTabSz="9144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en-GB" sz="1400" b="0" i="0" u="none" strike="noStrike" kern="1200" cap="none" spc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Montserrat"/>
              <a:ea typeface="+mn-ea"/>
              <a:cs typeface="+mn-cs"/>
            </a:endParaRPr>
          </a:p>
        </p:txBody>
      </p:sp>
      <p:sp>
        <p:nvSpPr>
          <p:cNvPr id="20" name="Rectangle 19"/>
          <p:cNvSpPr>
            <a:spLocks/>
          </p:cNvSpPr>
          <p:nvPr/>
        </p:nvSpPr>
        <p:spPr>
          <a:xfrm>
            <a:off x="-8966" y="739934"/>
            <a:ext cx="838565" cy="497878"/>
          </a:xfrm>
          <a:prstGeom prst="rect">
            <a:avLst/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marL="0" indent="0" algn="ctr" defTabSz="9144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en-GB" sz="1800" b="0" i="0" u="none" strike="noStrike" kern="1200" cap="none" spc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1" name="ReportHeader"/>
          <p:cNvSpPr>
            <a:spLocks/>
          </p:cNvSpPr>
          <p:nvPr/>
        </p:nvSpPr>
        <p:spPr>
          <a:xfrm>
            <a:off x="3238498" y="807671"/>
            <a:ext cx="8760057" cy="365962"/>
          </a:xfrm>
          <a:prstGeom prst="rect">
            <a:avLst/>
          </a:prstGeom>
          <a:solidFill>
            <a:schemeClr val="bg1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marL="0" indent="0" algn="ctr" defTabSz="9144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GB" sz="1000" b="0" i="0" u="none" strike="noStrike" kern="1200" cap="none" spc="0" dirty="0">
                <a:ln>
                  <a:noFill/>
                </a:ln>
                <a:solidFill>
                  <a:srgbClr val="E7E6E6">
                    <a:lumMod val="25000"/>
                  </a:srgbClr>
                </a:solidFill>
                <a:effectLst/>
                <a:uLnTx/>
                <a:uFillTx/>
                <a:latin typeface="Montserrat"/>
                <a:ea typeface="+mn-ea"/>
                <a:cs typeface="+mn-cs"/>
              </a:rPr>
              <a:t>Mix of spend by customer segment in Punch site and local market</a:t>
            </a:r>
          </a:p>
        </p:txBody>
      </p:sp>
      <p:sp>
        <p:nvSpPr>
          <p:cNvPr id="22" name="SubHeader"/>
          <p:cNvSpPr>
            <a:spLocks/>
          </p:cNvSpPr>
          <p:nvPr/>
        </p:nvSpPr>
        <p:spPr>
          <a:xfrm>
            <a:off x="488839" y="739934"/>
            <a:ext cx="2749661" cy="497878"/>
          </a:xfrm>
          <a:prstGeom prst="parallelogram">
            <a:avLst>
              <a:gd name="adj" fmla="val 54111"/>
            </a:avLst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anchor="t"/>
          <a:lstStyle/>
          <a:p>
            <a:pPr marL="0" indent="0" algn="l" defTabSz="9144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GB" sz="1100" b="0" i="0" u="none" strike="noStrike" kern="1200" cap="none" spc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ontserrat"/>
                <a:ea typeface="+mn-ea"/>
                <a:cs typeface="+mn-cs"/>
              </a:rPr>
              <a:t>Local Market Profile</a:t>
            </a:r>
          </a:p>
        </p:txBody>
      </p:sp>
      <p:pic>
        <p:nvPicPr>
          <p:cNvPr id="27" name="Graphic 26"/>
          <p:cNvPicPr>
            <a:picLocks noChangeAspect="1"/>
          </p:cNvPicPr>
          <p:nvPr/>
        </p:nvPicPr>
        <p:blipFill>
          <a:blip r:embed="rId4">
            <a:lum/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5959533" y="174526"/>
            <a:ext cx="474606" cy="304492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28" name="Graphic 27"/>
          <p:cNvPicPr>
            <a:picLocks noChangeAspect="1"/>
          </p:cNvPicPr>
          <p:nvPr/>
        </p:nvPicPr>
        <p:blipFill>
          <a:blip r:embed="rId6">
            <a:lum/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300137" y="760427"/>
            <a:ext cx="278402" cy="278400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29" name="Graphic 28"/>
          <p:cNvPicPr>
            <a:picLocks noChangeAspect="1"/>
          </p:cNvPicPr>
          <p:nvPr/>
        </p:nvPicPr>
        <p:blipFill>
          <a:blip r:embed="rId8">
            <a:lum/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7292671" y="1614831"/>
            <a:ext cx="4483693" cy="1883452"/>
          </a:xfrm>
          <a:prstGeom prst="rect">
            <a:avLst/>
          </a:prstGeom>
          <a:ln>
            <a:headEnd type="none"/>
            <a:tailEnd type="none"/>
          </a:ln>
        </p:spPr>
      </p:pic>
      <p:graphicFrame>
        <p:nvGraphicFramePr>
          <p:cNvPr id="30" name="DisplayChart"/>
          <p:cNvGraphicFramePr/>
          <p:nvPr/>
        </p:nvGraphicFramePr>
        <p:xfrm>
          <a:off x="393876" y="1555554"/>
          <a:ext cx="4530948" cy="491371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0"/>
          </a:graphicData>
        </a:graphic>
      </p:graphicFrame>
      <p:sp>
        <p:nvSpPr>
          <p:cNvPr id="32" name="FooterStart"/>
          <p:cNvSpPr>
            <a:spLocks/>
          </p:cNvSpPr>
          <p:nvPr/>
        </p:nvSpPr>
        <p:spPr>
          <a:xfrm>
            <a:off x="0" y="6604080"/>
            <a:ext cx="12192000" cy="254069"/>
          </a:xfrm>
          <a:prstGeom prst="parallelogram">
            <a:avLst>
              <a:gd name="adj" fmla="val 0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marL="0" indent="0" algn="ctr" defTabSz="9144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en-GB" sz="900" b="0" i="0" u="none" strike="noStrike" kern="1200" cap="none" spc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Montserrat"/>
              <a:ea typeface="+mn-ea"/>
              <a:cs typeface="+mn-cs"/>
            </a:endParaRPr>
          </a:p>
        </p:txBody>
      </p:sp>
      <p:sp>
        <p:nvSpPr>
          <p:cNvPr id="33" name="FooterInfo3"/>
          <p:cNvSpPr>
            <a:spLocks/>
          </p:cNvSpPr>
          <p:nvPr/>
        </p:nvSpPr>
        <p:spPr>
          <a:xfrm>
            <a:off x="8185608" y="6623021"/>
            <a:ext cx="4006392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marL="0" indent="0" algn="ctr" defTabSz="9144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en-GB" sz="850" b="0" i="0" u="none" strike="noStrike" kern="1200" cap="none" spc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Montserrat"/>
              <a:ea typeface="+mn-ea"/>
              <a:cs typeface="+mn-cs"/>
            </a:endParaRPr>
          </a:p>
        </p:txBody>
      </p:sp>
      <p:sp>
        <p:nvSpPr>
          <p:cNvPr id="34" name="FooterInfo2"/>
          <p:cNvSpPr>
            <a:spLocks/>
          </p:cNvSpPr>
          <p:nvPr/>
        </p:nvSpPr>
        <p:spPr>
          <a:xfrm>
            <a:off x="4091236" y="6623021"/>
            <a:ext cx="4006392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marL="0" indent="0" algn="ctr" defTabSz="9144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en-GB" sz="850" b="0" i="0" u="none" strike="noStrike" kern="1200" cap="none" spc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Montserrat"/>
              <a:ea typeface="+mn-ea"/>
              <a:cs typeface="+mn-cs"/>
            </a:endParaRPr>
          </a:p>
        </p:txBody>
      </p:sp>
      <p:sp>
        <p:nvSpPr>
          <p:cNvPr id="35" name="FooterInfo1"/>
          <p:cNvSpPr>
            <a:spLocks/>
          </p:cNvSpPr>
          <p:nvPr/>
        </p:nvSpPr>
        <p:spPr>
          <a:xfrm>
            <a:off x="-8967" y="6619343"/>
            <a:ext cx="4015359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marL="0" indent="0" algn="ctr" defTabSz="9144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en-GB" sz="850" b="0" i="0" u="none" strike="noStrike" kern="1200" cap="none" spc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Montserrat"/>
              <a:ea typeface="+mn-ea"/>
              <a:cs typeface="+mn-cs"/>
            </a:endParaRPr>
          </a:p>
        </p:txBody>
      </p:sp>
      <p:pic>
        <p:nvPicPr>
          <p:cNvPr id="9" name="Graphic 8"/>
          <p:cNvPicPr>
            <a:picLocks noChangeAspect="1"/>
          </p:cNvPicPr>
          <p:nvPr/>
        </p:nvPicPr>
        <p:blipFill>
          <a:blip r:embed="rId11">
            <a:lum/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rcRect/>
          <a:stretch>
            <a:fillRect/>
          </a:stretch>
        </p:blipFill>
        <p:spPr>
          <a:xfrm>
            <a:off x="209043" y="215718"/>
            <a:ext cx="908910" cy="353465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10" name="Rectangle 9"/>
          <p:cNvSpPr>
            <a:spLocks/>
          </p:cNvSpPr>
          <p:nvPr/>
        </p:nvSpPr>
        <p:spPr>
          <a:xfrm>
            <a:off x="216914" y="253920"/>
            <a:ext cx="783762" cy="270940"/>
          </a:xfrm>
          <a:prstGeom prst="rect">
            <a:avLst/>
          </a:prstGeom>
          <a:noFill/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r>
              <a:rPr lang="en-GB" sz="850" spc="20" dirty="0">
                <a:latin typeface="Montserrat"/>
              </a:rPr>
              <a:t>Site </a:t>
            </a:r>
            <a:r>
              <a:rPr lang="en-GB" sz="850" kern="800" spc="20" dirty="0">
                <a:latin typeface="Montserrat"/>
              </a:rPr>
              <a:t>Intel</a:t>
            </a:r>
          </a:p>
        </p:txBody>
      </p:sp>
      <p:pic>
        <p:nvPicPr>
          <p:cNvPr id="11" name="Graphic 10"/>
          <p:cNvPicPr>
            <a:picLocks noChangeAspect="1"/>
          </p:cNvPicPr>
          <p:nvPr/>
        </p:nvPicPr>
        <p:blipFill>
          <a:blip r:embed="rId11">
            <a:lum/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rcRect/>
          <a:stretch>
            <a:fillRect/>
          </a:stretch>
        </p:blipFill>
        <p:spPr>
          <a:xfrm rot="10800000">
            <a:off x="1015089" y="215718"/>
            <a:ext cx="908910" cy="353465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13" name="VenueName"/>
          <p:cNvSpPr>
            <a:spLocks/>
          </p:cNvSpPr>
          <p:nvPr/>
        </p:nvSpPr>
        <p:spPr>
          <a:xfrm>
            <a:off x="1192682" y="220269"/>
            <a:ext cx="1778000" cy="348914"/>
          </a:xfrm>
          <a:prstGeom prst="rect">
            <a:avLst/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97200" rIns="90000" bIns="118800" anchor="ctr">
            <a:spAutoFit/>
          </a:bodyPr>
          <a:lstStyle/>
          <a:p>
            <a:pPr defTabSz="914400"/>
            <a:r>
              <a:rPr lang="en-GB" sz="850" dirty="0">
                <a:latin typeface="Montserrat"/>
              </a:rPr>
              <a:t>Bathurst Arms GL77BZ</a:t>
            </a:r>
          </a:p>
        </p:txBody>
      </p:sp>
      <p:graphicFrame>
        <p:nvGraphicFramePr>
          <p:cNvPr id="36" name="Table 36"/>
          <p:cNvGraphicFramePr/>
          <p:nvPr/>
        </p:nvGraphicFramePr>
        <p:xfrm>
          <a:off x="5334000" y="2413000"/>
          <a:ext cx="5080000" cy="8255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431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08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08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08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080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5080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5080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50800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50800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508000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</a:tblGrid>
              <a:tr h="825500">
                <a:tc>
                  <a:txBody>
                    <a:bodyPr/>
                    <a:lstStyle/>
                    <a:p>
                      <a:pPr defTabSz="914400">
                        <a:defRPr sz="100" dirty="0"/>
                      </a:pPr>
                      <a:endParaRPr/>
                    </a:p>
                  </a:txBody>
                  <a:tcPr horzOverflow="overflow">
                    <a:solidFill>
                      <a:srgbClr val="B4B4B4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Customer Count</a:t>
                      </a:r>
                    </a:p>
                  </a:txBody>
                  <a:tcPr vert="vert270" horzOverflow="overflow">
                    <a:solidFill>
                      <a:srgbClr val="B4B4B4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Family Familiar</a:t>
                      </a:r>
                    </a:p>
                  </a:txBody>
                  <a:tcPr vert="vert270" horzOverflow="overflow">
                    <a:solidFill>
                      <a:srgbClr val="B4B4B4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Occasional &amp; Local</a:t>
                      </a:r>
                    </a:p>
                  </a:txBody>
                  <a:tcPr vert="vert270" horzOverflow="overflow">
                    <a:solidFill>
                      <a:srgbClr val="B4B4B4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Mid-Week Seniors</a:t>
                      </a:r>
                    </a:p>
                  </a:txBody>
                  <a:tcPr vert="vert270" horzOverflow="overflow">
                    <a:solidFill>
                      <a:srgbClr val="B4B4B4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Part Of The Pub</a:t>
                      </a:r>
                    </a:p>
                  </a:txBody>
                  <a:tcPr vert="vert270" horzOverflow="overflow">
                    <a:solidFill>
                      <a:srgbClr val="B4B4B4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Metro Sophisticates</a:t>
                      </a:r>
                    </a:p>
                  </a:txBody>
                  <a:tcPr vert="vert270" horzOverflow="overflow">
                    <a:solidFill>
                      <a:srgbClr val="B4B4B4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Young &amp; Connected</a:t>
                      </a:r>
                    </a:p>
                  </a:txBody>
                  <a:tcPr vert="vert270" horzOverflow="overflow">
                    <a:solidFill>
                      <a:srgbClr val="B4B4B4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Bubbly Weekenders</a:t>
                      </a:r>
                    </a:p>
                  </a:txBody>
                  <a:tcPr vert="vert270" horzOverflow="overflow">
                    <a:solidFill>
                      <a:srgbClr val="B4B4B4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Upmarket Diners</a:t>
                      </a:r>
                    </a:p>
                  </a:txBody>
                  <a:tcPr vert="vert270" horzOverflow="overflow">
                    <a:solidFill>
                      <a:srgbClr val="B4B4B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Bathurst Arms</a:t>
                      </a:r>
                    </a:p>
                  </a:txBody>
                  <a:tcPr horzOverflow="overflow">
                    <a:solidFill>
                      <a:srgbClr val="FAFAFA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176</a:t>
                      </a:r>
                    </a:p>
                  </a:txBody>
                  <a:tcPr horzOverflow="overflow">
                    <a:solidFill>
                      <a:srgbClr val="FAFAFA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3.10%</a:t>
                      </a:r>
                    </a:p>
                  </a:txBody>
                  <a:tcPr horzOverflow="overflow">
                    <a:solidFill>
                      <a:srgbClr val="5A8AC6">
                        <a:alpha val="96078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0.88%</a:t>
                      </a:r>
                    </a:p>
                  </a:txBody>
                  <a:tcPr horzOverflow="overflow">
                    <a:solidFill>
                      <a:srgbClr val="5A8AC6">
                        <a:alpha val="1568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39.63%</a:t>
                      </a:r>
                    </a:p>
                  </a:txBody>
                  <a:tcPr horzOverflow="overflow">
                    <a:solidFill>
                      <a:srgbClr val="F8696B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1.58%</a:t>
                      </a:r>
                    </a:p>
                  </a:txBody>
                  <a:tcPr horzOverflow="overflow">
                    <a:solidFill>
                      <a:srgbClr val="5A8AC6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11.37%</a:t>
                      </a:r>
                    </a:p>
                  </a:txBody>
                  <a:tcPr horzOverflow="overflow">
                    <a:solidFill>
                      <a:srgbClr val="5A8AC6">
                        <a:alpha val="74117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2.63%</a:t>
                      </a:r>
                    </a:p>
                  </a:txBody>
                  <a:tcPr horzOverflow="overflow">
                    <a:solidFill>
                      <a:srgbClr val="5A8AC6">
                        <a:alpha val="9686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4.60%</a:t>
                      </a:r>
                    </a:p>
                  </a:txBody>
                  <a:tcPr horzOverflow="overflow">
                    <a:solidFill>
                      <a:srgbClr val="5A8AC6">
                        <a:alpha val="9215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36.17%</a:t>
                      </a:r>
                    </a:p>
                  </a:txBody>
                  <a:tcPr horzOverflow="overflow">
                    <a:solidFill>
                      <a:srgbClr val="F8696B">
                        <a:alpha val="9098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Local Catchment</a:t>
                      </a:r>
                    </a:p>
                  </a:txBody>
                  <a:tcPr horzOverflow="overflow">
                    <a:solidFill>
                      <a:srgbClr val="FAFAFA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169</a:t>
                      </a:r>
                    </a:p>
                  </a:txBody>
                  <a:tcPr horzOverflow="overflow">
                    <a:solidFill>
                      <a:srgbClr val="FAFAFA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5.89%</a:t>
                      </a:r>
                    </a:p>
                  </a:txBody>
                  <a:tcPr horzOverflow="overflow">
                    <a:solidFill>
                      <a:srgbClr val="5A8AC6">
                        <a:alpha val="9098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0.78%</a:t>
                      </a:r>
                    </a:p>
                  </a:txBody>
                  <a:tcPr horzOverflow="overflow">
                    <a:solidFill>
                      <a:srgbClr val="5A8AC6">
                        <a:alpha val="78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24.01%</a:t>
                      </a:r>
                    </a:p>
                  </a:txBody>
                  <a:tcPr horzOverflow="overflow">
                    <a:solidFill>
                      <a:srgbClr val="5A8AC6">
                        <a:alpha val="52941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1.43%</a:t>
                      </a:r>
                    </a:p>
                  </a:txBody>
                  <a:tcPr horzOverflow="overflow">
                    <a:solidFill>
                      <a:srgbClr val="5A8AC6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10.11%</a:t>
                      </a:r>
                    </a:p>
                  </a:txBody>
                  <a:tcPr horzOverflow="overflow">
                    <a:solidFill>
                      <a:srgbClr val="5A8AC6">
                        <a:alpha val="8196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5.13%</a:t>
                      </a:r>
                    </a:p>
                  </a:txBody>
                  <a:tcPr horzOverflow="overflow">
                    <a:solidFill>
                      <a:srgbClr val="5A8AC6">
                        <a:alpha val="9215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2.84%</a:t>
                      </a:r>
                    </a:p>
                  </a:txBody>
                  <a:tcPr horzOverflow="overflow">
                    <a:solidFill>
                      <a:srgbClr val="5A8AC6">
                        <a:alpha val="9686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49.76%</a:t>
                      </a:r>
                    </a:p>
                  </a:txBody>
                  <a:tcPr horzOverflow="overflow">
                    <a:solidFill>
                      <a:srgbClr val="F8696B">
                        <a:alpha val="10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Punch T&amp;L</a:t>
                      </a:r>
                    </a:p>
                  </a:txBody>
                  <a:tcPr horzOverflow="overflow">
                    <a:solidFill>
                      <a:srgbClr val="FAFAFA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105276</a:t>
                      </a:r>
                    </a:p>
                  </a:txBody>
                  <a:tcPr horzOverflow="overflow">
                    <a:solidFill>
                      <a:srgbClr val="FAFAFA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8.60%</a:t>
                      </a:r>
                    </a:p>
                  </a:txBody>
                  <a:tcPr horzOverflow="overflow">
                    <a:solidFill>
                      <a:srgbClr val="5A8AC6">
                        <a:alpha val="92941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6.18%</a:t>
                      </a:r>
                    </a:p>
                  </a:txBody>
                  <a:tcPr horzOverflow="overflow">
                    <a:solidFill>
                      <a:srgbClr val="5A8AC6">
                        <a:alpha val="352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28.63%</a:t>
                      </a:r>
                    </a:p>
                  </a:txBody>
                  <a:tcPr horzOverflow="overflow">
                    <a:solidFill>
                      <a:srgbClr val="F8696B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11.51%</a:t>
                      </a:r>
                    </a:p>
                  </a:txBody>
                  <a:tcPr horzOverflow="overflow">
                    <a:solidFill>
                      <a:srgbClr val="5A8AC6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11.04%</a:t>
                      </a:r>
                    </a:p>
                  </a:txBody>
                  <a:tcPr horzOverflow="overflow">
                    <a:solidFill>
                      <a:srgbClr val="5A8AC6">
                        <a:alpha val="8196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11.82%</a:t>
                      </a:r>
                    </a:p>
                  </a:txBody>
                  <a:tcPr horzOverflow="overflow">
                    <a:solidFill>
                      <a:srgbClr val="5A8AC6">
                        <a:alpha val="7803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7.12%</a:t>
                      </a:r>
                    </a:p>
                  </a:txBody>
                  <a:tcPr horzOverflow="overflow">
                    <a:solidFill>
                      <a:srgbClr val="5A8AC6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15.06%</a:t>
                      </a:r>
                    </a:p>
                  </a:txBody>
                  <a:tcPr horzOverflow="overflow">
                    <a:solidFill>
                      <a:srgbClr val="5A8AC6">
                        <a:alpha val="63137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Bathurst Arms vs Local Catchment</a:t>
                      </a:r>
                    </a:p>
                  </a:txBody>
                  <a:tcPr horzOverflow="overflow">
                    <a:solidFill>
                      <a:srgbClr val="FAFAFA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endParaRPr/>
                    </a:p>
                  </a:txBody>
                  <a:tcPr horzOverflow="overflow">
                    <a:solidFill>
                      <a:srgbClr val="FAFAFA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-2.79%</a:t>
                      </a:r>
                    </a:p>
                  </a:txBody>
                  <a:tcPr horzOverflow="overflow">
                    <a:solidFill>
                      <a:srgbClr val="C04242">
                        <a:alpha val="63137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0.10%</a:t>
                      </a:r>
                    </a:p>
                  </a:txBody>
                  <a:tcPr horzOverflow="overflow">
                    <a:solidFill>
                      <a:srgbClr val="C04242">
                        <a:alpha val="52941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15.62%</a:t>
                      </a:r>
                    </a:p>
                  </a:txBody>
                  <a:tcPr horzOverflow="overflow">
                    <a:solidFill>
                      <a:srgbClr val="4FC042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0.15%</a:t>
                      </a:r>
                    </a:p>
                  </a:txBody>
                  <a:tcPr horzOverflow="overflow">
                    <a:solidFill>
                      <a:srgbClr val="C04242">
                        <a:alpha val="52941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1.26%</a:t>
                      </a:r>
                    </a:p>
                  </a:txBody>
                  <a:tcPr horzOverflow="overflow">
                    <a:solidFill>
                      <a:srgbClr val="4FC042">
                        <a:alpha val="5098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-2.50%</a:t>
                      </a:r>
                    </a:p>
                  </a:txBody>
                  <a:tcPr horzOverflow="overflow">
                    <a:solidFill>
                      <a:srgbClr val="C04242">
                        <a:alpha val="6196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1.76%</a:t>
                      </a:r>
                    </a:p>
                  </a:txBody>
                  <a:tcPr horzOverflow="overflow">
                    <a:solidFill>
                      <a:srgbClr val="4FC042">
                        <a:alpha val="52941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-13.59%</a:t>
                      </a:r>
                    </a:p>
                  </a:txBody>
                  <a:tcPr horzOverflow="overflow">
                    <a:solidFill>
                      <a:srgbClr val="C04242">
                        <a:alpha val="10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Bathurst Arms vs Punch T&amp;L</a:t>
                      </a:r>
                    </a:p>
                  </a:txBody>
                  <a:tcPr horzOverflow="overflow">
                    <a:solidFill>
                      <a:srgbClr val="FAFAFA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endParaRPr/>
                    </a:p>
                  </a:txBody>
                  <a:tcPr horzOverflow="overflow">
                    <a:solidFill>
                      <a:srgbClr val="FAFAFA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-5.50%</a:t>
                      </a:r>
                    </a:p>
                  </a:txBody>
                  <a:tcPr horzOverflow="overflow">
                    <a:solidFill>
                      <a:srgbClr val="C04242">
                        <a:alpha val="8588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-5.30%</a:t>
                      </a:r>
                    </a:p>
                  </a:txBody>
                  <a:tcPr horzOverflow="overflow">
                    <a:solidFill>
                      <a:srgbClr val="C04242">
                        <a:alpha val="85098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11.00%</a:t>
                      </a:r>
                    </a:p>
                  </a:txBody>
                  <a:tcPr horzOverflow="overflow">
                    <a:solidFill>
                      <a:srgbClr val="4FC042">
                        <a:alpha val="67058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-9.93%</a:t>
                      </a:r>
                    </a:p>
                  </a:txBody>
                  <a:tcPr horzOverflow="overflow">
                    <a:solidFill>
                      <a:srgbClr val="C04242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0.33%</a:t>
                      </a:r>
                    </a:p>
                  </a:txBody>
                  <a:tcPr horzOverflow="overflow">
                    <a:solidFill>
                      <a:srgbClr val="C04242">
                        <a:alpha val="67058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-9.19%</a:t>
                      </a:r>
                    </a:p>
                  </a:txBody>
                  <a:tcPr horzOverflow="overflow">
                    <a:solidFill>
                      <a:srgbClr val="C04242">
                        <a:alpha val="9803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-2.52%</a:t>
                      </a:r>
                    </a:p>
                  </a:txBody>
                  <a:tcPr horzOverflow="overflow">
                    <a:solidFill>
                      <a:srgbClr val="C04242">
                        <a:alpha val="76078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21.11%</a:t>
                      </a:r>
                    </a:p>
                  </a:txBody>
                  <a:tcPr horzOverflow="overflow">
                    <a:solidFill>
                      <a:srgbClr val="4FC042">
                        <a:alpha val="10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Local Catchment vs Punch T&amp;L</a:t>
                      </a:r>
                    </a:p>
                  </a:txBody>
                  <a:tcPr horzOverflow="overflow">
                    <a:solidFill>
                      <a:srgbClr val="FAFAFA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endParaRPr/>
                    </a:p>
                  </a:txBody>
                  <a:tcPr horzOverflow="overflow">
                    <a:solidFill>
                      <a:srgbClr val="FAFAFA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-2.71%</a:t>
                      </a:r>
                    </a:p>
                  </a:txBody>
                  <a:tcPr horzOverflow="overflow">
                    <a:solidFill>
                      <a:srgbClr val="C04242">
                        <a:alpha val="83921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-5.40%</a:t>
                      </a:r>
                    </a:p>
                  </a:txBody>
                  <a:tcPr horzOverflow="overflow">
                    <a:solidFill>
                      <a:srgbClr val="C04242">
                        <a:alpha val="89803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-4.62%</a:t>
                      </a:r>
                    </a:p>
                  </a:txBody>
                  <a:tcPr horzOverflow="overflow">
                    <a:solidFill>
                      <a:srgbClr val="C04242">
                        <a:alpha val="87843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-10.08%</a:t>
                      </a:r>
                    </a:p>
                  </a:txBody>
                  <a:tcPr horzOverflow="overflow">
                    <a:solidFill>
                      <a:srgbClr val="C04242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-0.93%</a:t>
                      </a:r>
                    </a:p>
                  </a:txBody>
                  <a:tcPr horzOverflow="overflow">
                    <a:solidFill>
                      <a:srgbClr val="C04242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-6.69%</a:t>
                      </a:r>
                    </a:p>
                  </a:txBody>
                  <a:tcPr horzOverflow="overflow">
                    <a:solidFill>
                      <a:srgbClr val="C04242">
                        <a:alpha val="9215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-4.28%</a:t>
                      </a:r>
                    </a:p>
                  </a:txBody>
                  <a:tcPr horzOverflow="overflow">
                    <a:solidFill>
                      <a:srgbClr val="C04242">
                        <a:alpha val="87058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34.70%</a:t>
                      </a:r>
                    </a:p>
                  </a:txBody>
                  <a:tcPr horzOverflow="overflow">
                    <a:solidFill>
                      <a:srgbClr val="4FC042">
                        <a:alpha val="10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graphicFrame>
        <p:nvGraphicFramePr>
          <p:cNvPr id="3" name="Chart 2"/>
          <p:cNvGraphicFramePr/>
          <p:nvPr/>
        </p:nvGraphicFramePr>
        <p:xfrm>
          <a:off x="0" y="0"/>
          <a:ext cx="0" cy="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3"/>
          </a:graphicData>
        </a:graphic>
      </p:graphicFrame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portDescription"/>
          <p:cNvSpPr>
            <a:spLocks/>
          </p:cNvSpPr>
          <p:nvPr/>
        </p:nvSpPr>
        <p:spPr>
          <a:xfrm>
            <a:off x="3238499" y="1173576"/>
            <a:ext cx="8760056" cy="302387"/>
          </a:xfrm>
          <a:prstGeom prst="rect">
            <a:avLst/>
          </a:prstGeom>
          <a:solidFill>
            <a:schemeClr val="bg1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marL="0" indent="0" algn="ctr" defTabSz="9144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en-GB" sz="900" b="0" i="0" u="none" strike="noStrike" kern="1200" cap="none" spc="0" dirty="0">
              <a:ln>
                <a:noFill/>
              </a:ln>
              <a:solidFill>
                <a:srgbClr val="E7E6E6">
                  <a:lumMod val="25000"/>
                </a:srgbClr>
              </a:solidFill>
              <a:effectLst/>
              <a:uLnTx/>
              <a:uFillTx/>
              <a:latin typeface="Montserrat"/>
              <a:ea typeface="+mn-ea"/>
              <a:cs typeface="+mn-cs"/>
            </a:endParaRPr>
          </a:p>
        </p:txBody>
      </p:sp>
      <p:sp>
        <p:nvSpPr>
          <p:cNvPr id="19" name="Header"/>
          <p:cNvSpPr>
            <a:spLocks/>
          </p:cNvSpPr>
          <p:nvPr/>
        </p:nvSpPr>
        <p:spPr>
          <a:xfrm>
            <a:off x="-8965" y="168"/>
            <a:ext cx="12200965" cy="751270"/>
          </a:xfrm>
          <a:prstGeom prst="rect">
            <a:avLst/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marL="0" indent="0" algn="ctr" defTabSz="9144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en-GB" sz="1400" b="0" i="0" u="none" strike="noStrike" kern="1200" cap="none" spc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Montserrat"/>
              <a:ea typeface="+mn-ea"/>
              <a:cs typeface="+mn-cs"/>
            </a:endParaRPr>
          </a:p>
        </p:txBody>
      </p:sp>
      <p:sp>
        <p:nvSpPr>
          <p:cNvPr id="20" name="Rectangle 19"/>
          <p:cNvSpPr>
            <a:spLocks/>
          </p:cNvSpPr>
          <p:nvPr/>
        </p:nvSpPr>
        <p:spPr>
          <a:xfrm>
            <a:off x="-8966" y="739934"/>
            <a:ext cx="838565" cy="497878"/>
          </a:xfrm>
          <a:prstGeom prst="rect">
            <a:avLst/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marL="0" indent="0" algn="ctr" defTabSz="9144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en-GB" sz="1800" b="0" i="0" u="none" strike="noStrike" kern="1200" cap="none" spc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1" name="ReportHeader"/>
          <p:cNvSpPr>
            <a:spLocks/>
          </p:cNvSpPr>
          <p:nvPr/>
        </p:nvSpPr>
        <p:spPr>
          <a:xfrm>
            <a:off x="3238498" y="807671"/>
            <a:ext cx="8760057" cy="365962"/>
          </a:xfrm>
          <a:prstGeom prst="rect">
            <a:avLst/>
          </a:prstGeom>
          <a:solidFill>
            <a:schemeClr val="bg1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marL="0" indent="0" algn="ctr" defTabSz="9144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GB" sz="1000" b="0" i="0" u="none" strike="noStrike" kern="1200" cap="none" spc="0" dirty="0">
                <a:ln>
                  <a:noFill/>
                </a:ln>
                <a:solidFill>
                  <a:srgbClr val="E7E6E6">
                    <a:lumMod val="25000"/>
                  </a:srgbClr>
                </a:solidFill>
                <a:effectLst/>
                <a:uLnTx/>
                <a:uFillTx/>
                <a:latin typeface="Montserrat"/>
                <a:ea typeface="+mn-ea"/>
                <a:cs typeface="+mn-cs"/>
              </a:rPr>
              <a:t>Mix of spend by customer segment in Punch site and local competitors</a:t>
            </a:r>
          </a:p>
        </p:txBody>
      </p:sp>
      <p:sp>
        <p:nvSpPr>
          <p:cNvPr id="22" name="SubHeader"/>
          <p:cNvSpPr>
            <a:spLocks/>
          </p:cNvSpPr>
          <p:nvPr/>
        </p:nvSpPr>
        <p:spPr>
          <a:xfrm>
            <a:off x="488839" y="739934"/>
            <a:ext cx="2749661" cy="497878"/>
          </a:xfrm>
          <a:prstGeom prst="parallelogram">
            <a:avLst>
              <a:gd name="adj" fmla="val 54111"/>
            </a:avLst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anchor="t"/>
          <a:lstStyle/>
          <a:p>
            <a:pPr marL="0" indent="0" algn="l" defTabSz="9144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GB" sz="1100" b="0" i="0" u="none" strike="noStrike" kern="1200" cap="none" spc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ontserrat"/>
                <a:ea typeface="+mn-ea"/>
                <a:cs typeface="+mn-cs"/>
              </a:rPr>
              <a:t>Local Competitor Profiles</a:t>
            </a:r>
          </a:p>
        </p:txBody>
      </p:sp>
      <p:pic>
        <p:nvPicPr>
          <p:cNvPr id="27" name="Graphic 26"/>
          <p:cNvPicPr>
            <a:picLocks noChangeAspect="1"/>
          </p:cNvPicPr>
          <p:nvPr/>
        </p:nvPicPr>
        <p:blipFill>
          <a:blip r:embed="rId2">
            <a:lum/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5959533" y="174526"/>
            <a:ext cx="474606" cy="304492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28" name="Graphic 27"/>
          <p:cNvPicPr>
            <a:picLocks noChangeAspect="1"/>
          </p:cNvPicPr>
          <p:nvPr/>
        </p:nvPicPr>
        <p:blipFill>
          <a:blip r:embed="rId4">
            <a:lum/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300137" y="760427"/>
            <a:ext cx="278402" cy="278400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15" name="FooterStart"/>
          <p:cNvSpPr>
            <a:spLocks/>
          </p:cNvSpPr>
          <p:nvPr/>
        </p:nvSpPr>
        <p:spPr>
          <a:xfrm>
            <a:off x="0" y="6604080"/>
            <a:ext cx="12192000" cy="254069"/>
          </a:xfrm>
          <a:prstGeom prst="parallelogram">
            <a:avLst>
              <a:gd name="adj" fmla="val 0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marL="0" indent="0" algn="ctr" defTabSz="9144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en-GB" sz="900" b="0" i="0" u="none" strike="noStrike" kern="1200" cap="none" spc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Montserrat"/>
              <a:ea typeface="+mn-ea"/>
              <a:cs typeface="+mn-cs"/>
            </a:endParaRPr>
          </a:p>
        </p:txBody>
      </p:sp>
      <p:sp>
        <p:nvSpPr>
          <p:cNvPr id="16" name="FooterInfo3"/>
          <p:cNvSpPr>
            <a:spLocks/>
          </p:cNvSpPr>
          <p:nvPr/>
        </p:nvSpPr>
        <p:spPr>
          <a:xfrm>
            <a:off x="8185608" y="6623021"/>
            <a:ext cx="4006392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marL="0" indent="0" algn="ctr" defTabSz="9144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en-GB" sz="850" b="0" i="0" u="none" strike="noStrike" kern="1200" cap="none" spc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Montserrat"/>
              <a:ea typeface="+mn-ea"/>
              <a:cs typeface="+mn-cs"/>
            </a:endParaRPr>
          </a:p>
        </p:txBody>
      </p:sp>
      <p:sp>
        <p:nvSpPr>
          <p:cNvPr id="17" name="FooterInfo2"/>
          <p:cNvSpPr>
            <a:spLocks/>
          </p:cNvSpPr>
          <p:nvPr/>
        </p:nvSpPr>
        <p:spPr>
          <a:xfrm>
            <a:off x="4091236" y="6623021"/>
            <a:ext cx="4006392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marL="0" indent="0" algn="ctr" defTabSz="9144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en-GB" sz="850" b="0" i="0" u="none" strike="noStrike" kern="1200" cap="none" spc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Montserrat"/>
              <a:ea typeface="+mn-ea"/>
              <a:cs typeface="+mn-cs"/>
            </a:endParaRPr>
          </a:p>
        </p:txBody>
      </p:sp>
      <p:sp>
        <p:nvSpPr>
          <p:cNvPr id="26" name="FooterInfo1"/>
          <p:cNvSpPr>
            <a:spLocks/>
          </p:cNvSpPr>
          <p:nvPr/>
        </p:nvSpPr>
        <p:spPr>
          <a:xfrm>
            <a:off x="-8967" y="6619343"/>
            <a:ext cx="4015359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marL="0" indent="0" algn="ctr" defTabSz="9144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en-GB" sz="850" b="0" i="0" u="none" strike="noStrike" kern="1200" cap="none" spc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Montserrat"/>
              <a:ea typeface="+mn-ea"/>
              <a:cs typeface="+mn-cs"/>
            </a:endParaRPr>
          </a:p>
        </p:txBody>
      </p:sp>
      <p:pic>
        <p:nvPicPr>
          <p:cNvPr id="4" name="Graphic 3"/>
          <p:cNvPicPr>
            <a:picLocks noChangeAspect="1"/>
          </p:cNvPicPr>
          <p:nvPr/>
        </p:nvPicPr>
        <p:blipFill>
          <a:blip r:embed="rId6">
            <a:lum/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209043" y="215718"/>
            <a:ext cx="908910" cy="353465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5" name="Rectangle 4"/>
          <p:cNvSpPr>
            <a:spLocks/>
          </p:cNvSpPr>
          <p:nvPr/>
        </p:nvSpPr>
        <p:spPr>
          <a:xfrm>
            <a:off x="216914" y="253920"/>
            <a:ext cx="783762" cy="270940"/>
          </a:xfrm>
          <a:prstGeom prst="rect">
            <a:avLst/>
          </a:prstGeom>
          <a:noFill/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r>
              <a:rPr lang="en-GB" sz="850" spc="20" dirty="0">
                <a:latin typeface="Montserrat"/>
              </a:rPr>
              <a:t>Site </a:t>
            </a:r>
            <a:r>
              <a:rPr lang="en-GB" sz="850" kern="800" spc="20" dirty="0">
                <a:latin typeface="Montserrat"/>
              </a:rPr>
              <a:t>Intel</a:t>
            </a:r>
          </a:p>
        </p:txBody>
      </p:sp>
      <p:pic>
        <p:nvPicPr>
          <p:cNvPr id="6" name="Graphic 5"/>
          <p:cNvPicPr>
            <a:picLocks noChangeAspect="1"/>
          </p:cNvPicPr>
          <p:nvPr/>
        </p:nvPicPr>
        <p:blipFill>
          <a:blip r:embed="rId6">
            <a:lum/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10800000">
            <a:off x="1015089" y="215718"/>
            <a:ext cx="908910" cy="353465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8" name="VenueName"/>
          <p:cNvSpPr>
            <a:spLocks/>
          </p:cNvSpPr>
          <p:nvPr/>
        </p:nvSpPr>
        <p:spPr>
          <a:xfrm>
            <a:off x="1192682" y="220269"/>
            <a:ext cx="1778000" cy="348914"/>
          </a:xfrm>
          <a:prstGeom prst="rect">
            <a:avLst/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97200" rIns="90000" bIns="118800" anchor="ctr">
            <a:spAutoFit/>
          </a:bodyPr>
          <a:lstStyle/>
          <a:p>
            <a:pPr defTabSz="914400"/>
            <a:r>
              <a:rPr lang="en-GB" sz="850" dirty="0">
                <a:latin typeface="Montserrat"/>
              </a:rPr>
              <a:t>Bathurst Arms GL77BZ</a:t>
            </a:r>
          </a:p>
        </p:txBody>
      </p:sp>
      <p:graphicFrame>
        <p:nvGraphicFramePr>
          <p:cNvPr id="29" name="Table 29"/>
          <p:cNvGraphicFramePr/>
          <p:nvPr/>
        </p:nvGraphicFramePr>
        <p:xfrm>
          <a:off x="508000" y="1447800"/>
          <a:ext cx="11430000" cy="254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32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16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16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16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160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0160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0160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01600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101600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1016000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</a:tblGrid>
              <a:tr h="254000">
                <a:tc>
                  <a:txBody>
                    <a:bodyPr/>
                    <a:lstStyle/>
                    <a:p>
                      <a:pPr defTabSz="914400">
                        <a:defRPr sz="100" dirty="0"/>
                      </a:pPr>
                      <a:endParaRPr/>
                    </a:p>
                  </a:txBody>
                  <a:tcPr horzOverflow="overflow">
                    <a:solidFill>
                      <a:srgbClr val="B4B4B4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Customer Count</a:t>
                      </a:r>
                    </a:p>
                  </a:txBody>
                  <a:tcPr horzOverflow="overflow">
                    <a:solidFill>
                      <a:srgbClr val="B4B4B4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Family Familiar</a:t>
                      </a:r>
                    </a:p>
                  </a:txBody>
                  <a:tcPr horzOverflow="overflow">
                    <a:solidFill>
                      <a:srgbClr val="B4B4B4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Occasional &amp; Local</a:t>
                      </a:r>
                    </a:p>
                  </a:txBody>
                  <a:tcPr horzOverflow="overflow">
                    <a:solidFill>
                      <a:srgbClr val="B4B4B4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Mid-Week Seniors</a:t>
                      </a:r>
                    </a:p>
                  </a:txBody>
                  <a:tcPr horzOverflow="overflow">
                    <a:solidFill>
                      <a:srgbClr val="B4B4B4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Part Of The Pub</a:t>
                      </a:r>
                    </a:p>
                  </a:txBody>
                  <a:tcPr horzOverflow="overflow">
                    <a:solidFill>
                      <a:srgbClr val="B4B4B4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Metro Sophisticates</a:t>
                      </a:r>
                    </a:p>
                  </a:txBody>
                  <a:tcPr horzOverflow="overflow">
                    <a:solidFill>
                      <a:srgbClr val="B4B4B4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Young &amp; Connected</a:t>
                      </a:r>
                    </a:p>
                  </a:txBody>
                  <a:tcPr horzOverflow="overflow">
                    <a:solidFill>
                      <a:srgbClr val="B4B4B4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Bubbly Weekenders</a:t>
                      </a:r>
                    </a:p>
                  </a:txBody>
                  <a:tcPr horzOverflow="overflow">
                    <a:solidFill>
                      <a:srgbClr val="B4B4B4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Upmarket Diners</a:t>
                      </a:r>
                    </a:p>
                  </a:txBody>
                  <a:tcPr horzOverflow="overflow">
                    <a:solidFill>
                      <a:srgbClr val="B4B4B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Bathurst Arms GL77BZ</a:t>
                      </a:r>
                    </a:p>
                  </a:txBody>
                  <a:tcPr horzOverflow="overflow">
                    <a:solidFill>
                      <a:srgbClr val="FAFAFA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176</a:t>
                      </a:r>
                    </a:p>
                  </a:txBody>
                  <a:tcPr horzOverflow="overflow">
                    <a:solidFill>
                      <a:srgbClr val="FAFAFA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3.10%</a:t>
                      </a:r>
                    </a:p>
                  </a:txBody>
                  <a:tcPr horzOverflow="overflow">
                    <a:solidFill>
                      <a:srgbClr val="5A8AC6">
                        <a:alpha val="94117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0.88%</a:t>
                      </a:r>
                    </a:p>
                  </a:txBody>
                  <a:tcPr horzOverflow="overflow">
                    <a:solidFill>
                      <a:srgbClr val="5A8AC6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39.63%</a:t>
                      </a:r>
                    </a:p>
                  </a:txBody>
                  <a:tcPr horzOverflow="overflow">
                    <a:solidFill>
                      <a:srgbClr val="F8696B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1.58%</a:t>
                      </a:r>
                    </a:p>
                  </a:txBody>
                  <a:tcPr horzOverflow="overflow">
                    <a:solidFill>
                      <a:srgbClr val="5A8AC6">
                        <a:alpha val="9803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11.37%</a:t>
                      </a:r>
                    </a:p>
                  </a:txBody>
                  <a:tcPr horzOverflow="overflow">
                    <a:solidFill>
                      <a:srgbClr val="5A8AC6">
                        <a:alpha val="72941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2.63%</a:t>
                      </a:r>
                    </a:p>
                  </a:txBody>
                  <a:tcPr horzOverflow="overflow">
                    <a:solidFill>
                      <a:srgbClr val="5A8AC6">
                        <a:alpha val="94901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4.60%</a:t>
                      </a:r>
                    </a:p>
                  </a:txBody>
                  <a:tcPr horzOverflow="overflow">
                    <a:solidFill>
                      <a:srgbClr val="5A8AC6">
                        <a:alpha val="89803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36.17%</a:t>
                      </a:r>
                    </a:p>
                  </a:txBody>
                  <a:tcPr horzOverflow="overflow">
                    <a:solidFill>
                      <a:srgbClr val="F8696B">
                        <a:alpha val="9098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Plough Inn GL72LB</a:t>
                      </a:r>
                    </a:p>
                  </a:txBody>
                  <a:tcPr horzOverflow="overflow">
                    <a:solidFill>
                      <a:srgbClr val="FAFAFA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130</a:t>
                      </a:r>
                    </a:p>
                  </a:txBody>
                  <a:tcPr horzOverflow="overflow">
                    <a:solidFill>
                      <a:srgbClr val="FAFAFA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6.09%</a:t>
                      </a:r>
                    </a:p>
                  </a:txBody>
                  <a:tcPr horzOverflow="overflow">
                    <a:solidFill>
                      <a:srgbClr val="5A8AC6">
                        <a:alpha val="9098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0.88%</a:t>
                      </a:r>
                    </a:p>
                  </a:txBody>
                  <a:tcPr horzOverflow="overflow">
                    <a:solidFill>
                      <a:srgbClr val="5A8AC6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16.91%</a:t>
                      </a:r>
                    </a:p>
                  </a:txBody>
                  <a:tcPr horzOverflow="overflow">
                    <a:solidFill>
                      <a:srgbClr val="5A8AC6">
                        <a:alpha val="7098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1.35%</a:t>
                      </a:r>
                    </a:p>
                  </a:txBody>
                  <a:tcPr horzOverflow="overflow">
                    <a:solidFill>
                      <a:srgbClr val="5A8AC6">
                        <a:alpha val="98823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11.55%</a:t>
                      </a:r>
                    </a:p>
                  </a:txBody>
                  <a:tcPr horzOverflow="overflow">
                    <a:solidFill>
                      <a:srgbClr val="5A8AC6">
                        <a:alpha val="8117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5.11%</a:t>
                      </a:r>
                    </a:p>
                  </a:txBody>
                  <a:tcPr horzOverflow="overflow">
                    <a:solidFill>
                      <a:srgbClr val="5A8AC6">
                        <a:alpha val="9215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2.23%</a:t>
                      </a:r>
                    </a:p>
                  </a:txBody>
                  <a:tcPr horzOverflow="overflow">
                    <a:solidFill>
                      <a:srgbClr val="5A8AC6">
                        <a:alpha val="9803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55.84%</a:t>
                      </a:r>
                    </a:p>
                  </a:txBody>
                  <a:tcPr horzOverflow="overflow">
                    <a:solidFill>
                      <a:srgbClr val="F8696B">
                        <a:alpha val="10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Drillmans Arms Lim GL72JY</a:t>
                      </a:r>
                    </a:p>
                  </a:txBody>
                  <a:tcPr horzOverflow="overflow">
                    <a:solidFill>
                      <a:srgbClr val="FAFAFA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41</a:t>
                      </a:r>
                    </a:p>
                  </a:txBody>
                  <a:tcPr horzOverflow="overflow">
                    <a:solidFill>
                      <a:srgbClr val="FAFAFA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5.68%</a:t>
                      </a:r>
                    </a:p>
                  </a:txBody>
                  <a:tcPr horzOverflow="overflow">
                    <a:solidFill>
                      <a:srgbClr val="5A8AC6">
                        <a:alpha val="89803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0.18%</a:t>
                      </a:r>
                    </a:p>
                  </a:txBody>
                  <a:tcPr horzOverflow="overflow">
                    <a:solidFill>
                      <a:srgbClr val="5A8AC6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56.12%</a:t>
                      </a:r>
                    </a:p>
                  </a:txBody>
                  <a:tcPr horzOverflow="overflow">
                    <a:solidFill>
                      <a:srgbClr val="F8696B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1.53%</a:t>
                      </a:r>
                    </a:p>
                  </a:txBody>
                  <a:tcPr horzOverflow="overflow">
                    <a:solidFill>
                      <a:srgbClr val="5A8AC6">
                        <a:alpha val="9803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5.19%</a:t>
                      </a:r>
                    </a:p>
                  </a:txBody>
                  <a:tcPr horzOverflow="overflow">
                    <a:solidFill>
                      <a:srgbClr val="5A8AC6">
                        <a:alpha val="9098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5.78%</a:t>
                      </a:r>
                    </a:p>
                  </a:txBody>
                  <a:tcPr horzOverflow="overflow">
                    <a:solidFill>
                      <a:srgbClr val="5A8AC6">
                        <a:alpha val="89803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5.68%</a:t>
                      </a:r>
                    </a:p>
                  </a:txBody>
                  <a:tcPr horzOverflow="overflow">
                    <a:solidFill>
                      <a:srgbClr val="5A8AC6">
                        <a:alpha val="89803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19.79%</a:t>
                      </a:r>
                    </a:p>
                  </a:txBody>
                  <a:tcPr horzOverflow="overflow">
                    <a:solidFill>
                      <a:srgbClr val="5A8AC6">
                        <a:alpha val="65098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Chedworth Vill GL544NE</a:t>
                      </a:r>
                    </a:p>
                  </a:txBody>
                  <a:tcPr horzOverflow="overflow">
                    <a:solidFill>
                      <a:srgbClr val="FAFAFA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11</a:t>
                      </a:r>
                    </a:p>
                  </a:txBody>
                  <a:tcPr horzOverflow="overflow">
                    <a:solidFill>
                      <a:srgbClr val="FAFAFA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0.00%</a:t>
                      </a:r>
                    </a:p>
                  </a:txBody>
                  <a:tcPr horzOverflow="overflow">
                    <a:solidFill>
                      <a:srgbClr val="5A8AC6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2.66%</a:t>
                      </a:r>
                    </a:p>
                  </a:txBody>
                  <a:tcPr horzOverflow="overflow">
                    <a:solidFill>
                      <a:srgbClr val="5A8AC6">
                        <a:alpha val="9686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2.28%</a:t>
                      </a:r>
                    </a:p>
                  </a:txBody>
                  <a:tcPr horzOverflow="overflow">
                    <a:solidFill>
                      <a:srgbClr val="5A8AC6">
                        <a:alpha val="9686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4.00%</a:t>
                      </a:r>
                    </a:p>
                  </a:txBody>
                  <a:tcPr horzOverflow="overflow">
                    <a:solidFill>
                      <a:srgbClr val="5A8AC6">
                        <a:alpha val="96078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0.00%</a:t>
                      </a:r>
                    </a:p>
                  </a:txBody>
                  <a:tcPr horzOverflow="overflow">
                    <a:solidFill>
                      <a:srgbClr val="5A8AC6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0.00%</a:t>
                      </a:r>
                    </a:p>
                  </a:txBody>
                  <a:tcPr horzOverflow="overflow">
                    <a:solidFill>
                      <a:srgbClr val="5A8AC6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0.00%</a:t>
                      </a:r>
                    </a:p>
                  </a:txBody>
                  <a:tcPr horzOverflow="overflow">
                    <a:solidFill>
                      <a:srgbClr val="5A8AC6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91.04%</a:t>
                      </a:r>
                    </a:p>
                  </a:txBody>
                  <a:tcPr horzOverflow="overflow">
                    <a:solidFill>
                      <a:srgbClr val="F8696B">
                        <a:alpha val="10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North Cerney M GL77DT</a:t>
                      </a:r>
                    </a:p>
                  </a:txBody>
                  <a:tcPr horzOverflow="overflow">
                    <a:solidFill>
                      <a:srgbClr val="FAFAFA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2</a:t>
                      </a:r>
                    </a:p>
                  </a:txBody>
                  <a:tcPr horzOverflow="overflow">
                    <a:solidFill>
                      <a:srgbClr val="FAFAFA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0.00%</a:t>
                      </a:r>
                    </a:p>
                  </a:txBody>
                  <a:tcPr horzOverflow="overflow">
                    <a:solidFill>
                      <a:srgbClr val="5A8AC6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0.00%</a:t>
                      </a:r>
                    </a:p>
                  </a:txBody>
                  <a:tcPr horzOverflow="overflow">
                    <a:solidFill>
                      <a:srgbClr val="5A8AC6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0.00%</a:t>
                      </a:r>
                    </a:p>
                  </a:txBody>
                  <a:tcPr horzOverflow="overflow">
                    <a:solidFill>
                      <a:srgbClr val="5A8AC6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0.00%</a:t>
                      </a:r>
                    </a:p>
                  </a:txBody>
                  <a:tcPr horzOverflow="overflow">
                    <a:solidFill>
                      <a:srgbClr val="5A8AC6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0.00%</a:t>
                      </a:r>
                    </a:p>
                  </a:txBody>
                  <a:tcPr horzOverflow="overflow">
                    <a:solidFill>
                      <a:srgbClr val="5A8AC6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0.00%</a:t>
                      </a:r>
                    </a:p>
                  </a:txBody>
                  <a:tcPr horzOverflow="overflow">
                    <a:solidFill>
                      <a:srgbClr val="5A8AC6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0.00%</a:t>
                      </a:r>
                    </a:p>
                  </a:txBody>
                  <a:tcPr horzOverflow="overflow">
                    <a:solidFill>
                      <a:srgbClr val="5A8AC6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100.00%</a:t>
                      </a:r>
                    </a:p>
                  </a:txBody>
                  <a:tcPr horzOverflow="overflow">
                    <a:solidFill>
                      <a:srgbClr val="F8696B">
                        <a:alpha val="10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phic 5"/>
          <p:cNvPicPr>
            <a:picLocks noChangeAspect="1"/>
          </p:cNvPicPr>
          <p:nvPr/>
        </p:nvPicPr>
        <p:blipFill>
          <a:blip r:embed="rId2">
            <a:lum/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7292671" y="1614831"/>
            <a:ext cx="4483693" cy="1883452"/>
          </a:xfrm>
          <a:prstGeom prst="rect">
            <a:avLst/>
          </a:prstGeom>
          <a:ln>
            <a:headEnd type="none"/>
            <a:tailEnd type="none"/>
          </a:ln>
        </p:spPr>
      </p:pic>
      <p:graphicFrame>
        <p:nvGraphicFramePr>
          <p:cNvPr id="9" name="ComparisonChart"/>
          <p:cNvGraphicFramePr/>
          <p:nvPr/>
        </p:nvGraphicFramePr>
        <p:xfrm>
          <a:off x="221673" y="3176795"/>
          <a:ext cx="10853677" cy="33285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8" name="DifferenceChart"/>
          <p:cNvGraphicFramePr/>
          <p:nvPr/>
        </p:nvGraphicFramePr>
        <p:xfrm>
          <a:off x="221673" y="1614831"/>
          <a:ext cx="10853677" cy="15619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pic>
        <p:nvPicPr>
          <p:cNvPr id="7" name="Graphic 6"/>
          <p:cNvPicPr>
            <a:picLocks noChangeAspect="1"/>
          </p:cNvPicPr>
          <p:nvPr/>
        </p:nvPicPr>
        <p:blipFill>
          <a:blip r:embed="rId6">
            <a:lum/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11439096" y="6204295"/>
            <a:ext cx="559459" cy="235010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24" name="ReportDescription"/>
          <p:cNvSpPr>
            <a:spLocks/>
          </p:cNvSpPr>
          <p:nvPr/>
        </p:nvSpPr>
        <p:spPr>
          <a:xfrm>
            <a:off x="3238499" y="1173576"/>
            <a:ext cx="8760056" cy="302387"/>
          </a:xfrm>
          <a:prstGeom prst="rect">
            <a:avLst/>
          </a:prstGeom>
          <a:solidFill>
            <a:schemeClr val="bg1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r>
              <a:rPr lang="en-GB" sz="900" dirty="0">
                <a:solidFill>
                  <a:schemeClr val="bg2">
                    <a:lumMod val="25000"/>
                  </a:schemeClr>
                </a:solidFill>
                <a:latin typeface="Montserrat"/>
              </a:rPr>
              <a:t>% of spend for Bathurst Arms GL77BZ and 99 Chains in 3 Miles from 08/11/2023 - 30/10/2024 split by Day of Week</a:t>
            </a:r>
          </a:p>
        </p:txBody>
      </p:sp>
      <p:sp>
        <p:nvSpPr>
          <p:cNvPr id="25" name="Header"/>
          <p:cNvSpPr>
            <a:spLocks/>
          </p:cNvSpPr>
          <p:nvPr/>
        </p:nvSpPr>
        <p:spPr>
          <a:xfrm>
            <a:off x="-8965" y="168"/>
            <a:ext cx="12200965" cy="751270"/>
          </a:xfrm>
          <a:prstGeom prst="rect">
            <a:avLst/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sz="1400" dirty="0">
              <a:latin typeface="Montserrat"/>
            </a:endParaRPr>
          </a:p>
        </p:txBody>
      </p:sp>
      <p:sp>
        <p:nvSpPr>
          <p:cNvPr id="26" name="Rectangle 25"/>
          <p:cNvSpPr>
            <a:spLocks/>
          </p:cNvSpPr>
          <p:nvPr/>
        </p:nvSpPr>
        <p:spPr>
          <a:xfrm>
            <a:off x="-8966" y="739934"/>
            <a:ext cx="838565" cy="497878"/>
          </a:xfrm>
          <a:prstGeom prst="rect">
            <a:avLst/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dirty="0"/>
          </a:p>
        </p:txBody>
      </p:sp>
      <p:sp>
        <p:nvSpPr>
          <p:cNvPr id="27" name="ReportHeader"/>
          <p:cNvSpPr>
            <a:spLocks/>
          </p:cNvSpPr>
          <p:nvPr/>
        </p:nvSpPr>
        <p:spPr>
          <a:xfrm>
            <a:off x="3238498" y="807671"/>
            <a:ext cx="8760057" cy="365962"/>
          </a:xfrm>
          <a:prstGeom prst="rect">
            <a:avLst/>
          </a:prstGeom>
          <a:solidFill>
            <a:schemeClr val="bg1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r>
              <a:rPr lang="en-GB" sz="1000" dirty="0">
                <a:solidFill>
                  <a:schemeClr val="bg2">
                    <a:lumMod val="25000"/>
                  </a:schemeClr>
                </a:solidFill>
                <a:latin typeface="Montserrat"/>
              </a:rPr>
              <a:t>How is customer spend distributed throughout the week for Bathurst Arms GL77BZ versus its competitors?</a:t>
            </a:r>
          </a:p>
        </p:txBody>
      </p:sp>
      <p:sp>
        <p:nvSpPr>
          <p:cNvPr id="28" name="SubHeader"/>
          <p:cNvSpPr>
            <a:spLocks/>
          </p:cNvSpPr>
          <p:nvPr/>
        </p:nvSpPr>
        <p:spPr>
          <a:xfrm>
            <a:off x="488839" y="739934"/>
            <a:ext cx="2749661" cy="497878"/>
          </a:xfrm>
          <a:prstGeom prst="parallelogram">
            <a:avLst>
              <a:gd name="adj" fmla="val 54111"/>
            </a:avLst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anchor="t"/>
          <a:lstStyle/>
          <a:p>
            <a:pPr defTabSz="914400"/>
            <a:r>
              <a:rPr lang="en-GB" sz="1100" dirty="0">
                <a:latin typeface="Montserrat"/>
              </a:rPr>
              <a:t>Spend by Weekpart</a:t>
            </a:r>
          </a:p>
        </p:txBody>
      </p:sp>
      <p:pic>
        <p:nvPicPr>
          <p:cNvPr id="29" name="Graphic 28"/>
          <p:cNvPicPr>
            <a:picLocks noChangeAspect="1"/>
          </p:cNvPicPr>
          <p:nvPr/>
        </p:nvPicPr>
        <p:blipFill>
          <a:blip r:embed="rId8">
            <a:lum/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209043" y="215718"/>
            <a:ext cx="908910" cy="353465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30" name="Rectangle 29"/>
          <p:cNvSpPr>
            <a:spLocks/>
          </p:cNvSpPr>
          <p:nvPr/>
        </p:nvSpPr>
        <p:spPr>
          <a:xfrm>
            <a:off x="216914" y="253920"/>
            <a:ext cx="783762" cy="270940"/>
          </a:xfrm>
          <a:prstGeom prst="rect">
            <a:avLst/>
          </a:prstGeom>
          <a:noFill/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r>
              <a:rPr lang="en-GB" sz="850" spc="20" dirty="0">
                <a:latin typeface="Montserrat"/>
              </a:rPr>
              <a:t>Site </a:t>
            </a:r>
            <a:r>
              <a:rPr lang="en-GB" sz="850" kern="800" spc="20" dirty="0">
                <a:latin typeface="Montserrat"/>
              </a:rPr>
              <a:t>Intel</a:t>
            </a:r>
          </a:p>
        </p:txBody>
      </p:sp>
      <p:pic>
        <p:nvPicPr>
          <p:cNvPr id="31" name="Graphic 30"/>
          <p:cNvPicPr>
            <a:picLocks noChangeAspect="1"/>
          </p:cNvPicPr>
          <p:nvPr/>
        </p:nvPicPr>
        <p:blipFill>
          <a:blip r:embed="rId8">
            <a:lum/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rot="10800000">
            <a:off x="1015089" y="215718"/>
            <a:ext cx="908910" cy="353465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33" name="Graphic 32"/>
          <p:cNvPicPr>
            <a:picLocks noChangeAspect="1"/>
          </p:cNvPicPr>
          <p:nvPr/>
        </p:nvPicPr>
        <p:blipFill>
          <a:blip r:embed="rId10">
            <a:lum/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>
            <a:off x="11427055" y="212020"/>
            <a:ext cx="571500" cy="352425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34" name="Radius"/>
          <p:cNvSpPr>
            <a:spLocks/>
          </p:cNvSpPr>
          <p:nvPr/>
        </p:nvSpPr>
        <p:spPr>
          <a:xfrm>
            <a:off x="7642381" y="209428"/>
            <a:ext cx="1143727" cy="346966"/>
          </a:xfrm>
          <a:prstGeom prst="parallelogram">
            <a:avLst>
              <a:gd name="adj" fmla="val 47603"/>
            </a:avLst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900" dirty="0">
                <a:latin typeface="Montserrat"/>
              </a:rPr>
              <a:t>3 Miles</a:t>
            </a:r>
          </a:p>
        </p:txBody>
      </p:sp>
      <p:pic>
        <p:nvPicPr>
          <p:cNvPr id="35" name="Graphic 34"/>
          <p:cNvPicPr>
            <a:picLocks noChangeAspect="1"/>
          </p:cNvPicPr>
          <p:nvPr/>
        </p:nvPicPr>
        <p:blipFill>
          <a:blip r:embed="rId12">
            <a:lum/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>
            <a:off x="5959533" y="174526"/>
            <a:ext cx="474606" cy="304492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36" name="Graphic 35"/>
          <p:cNvPicPr>
            <a:picLocks noChangeAspect="1"/>
          </p:cNvPicPr>
          <p:nvPr/>
        </p:nvPicPr>
        <p:blipFill>
          <a:blip r:embed="rId14">
            <a:lum/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>
            <a:off x="300137" y="760427"/>
            <a:ext cx="278402" cy="278400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37" name="Chains"/>
          <p:cNvSpPr>
            <a:spLocks/>
          </p:cNvSpPr>
          <p:nvPr/>
        </p:nvSpPr>
        <p:spPr>
          <a:xfrm>
            <a:off x="8695793" y="212019"/>
            <a:ext cx="1283473" cy="349835"/>
          </a:xfrm>
          <a:prstGeom prst="parallelogram">
            <a:avLst>
              <a:gd name="adj" fmla="val 47603"/>
            </a:avLst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900" dirty="0">
                <a:latin typeface="Montserrat"/>
              </a:rPr>
              <a:t>99 Chains</a:t>
            </a:r>
          </a:p>
        </p:txBody>
      </p:sp>
      <p:sp>
        <p:nvSpPr>
          <p:cNvPr id="38" name="DateRange"/>
          <p:cNvSpPr>
            <a:spLocks/>
          </p:cNvSpPr>
          <p:nvPr/>
        </p:nvSpPr>
        <p:spPr>
          <a:xfrm>
            <a:off x="9887119" y="212020"/>
            <a:ext cx="1891883" cy="352425"/>
          </a:xfrm>
          <a:prstGeom prst="parallelogram">
            <a:avLst>
              <a:gd name="adj" fmla="val 47603"/>
            </a:avLst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defTabSz="914400"/>
            <a:r>
              <a:rPr lang="en-GB" sz="900" dirty="0">
                <a:latin typeface="Montserrat"/>
              </a:rPr>
              <a:t>08/11/2023 - 30/10/2024</a:t>
            </a:r>
          </a:p>
        </p:txBody>
      </p:sp>
      <p:pic>
        <p:nvPicPr>
          <p:cNvPr id="39" name="Graphic 38"/>
          <p:cNvPicPr>
            <a:picLocks noChangeAspect="1"/>
          </p:cNvPicPr>
          <p:nvPr/>
        </p:nvPicPr>
        <p:blipFill>
          <a:blip r:embed="rId16">
            <a:lum/>
            <a:extLst>
              <a:ext uri="{96DAC541-7B7A-43D3-8B79-37D633B846F1}">
                <asvg:svgBlip xmlns:asvg="http://schemas.microsoft.com/office/drawing/2016/SVG/main" r:embed="rId17"/>
              </a:ext>
            </a:extLst>
          </a:blip>
          <a:srcRect/>
          <a:stretch>
            <a:fillRect/>
          </a:stretch>
        </p:blipFill>
        <p:spPr>
          <a:xfrm>
            <a:off x="11728267" y="314336"/>
            <a:ext cx="123825" cy="133350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2" name="VenueName"/>
          <p:cNvSpPr>
            <a:spLocks/>
          </p:cNvSpPr>
          <p:nvPr/>
        </p:nvSpPr>
        <p:spPr>
          <a:xfrm>
            <a:off x="1192682" y="220269"/>
            <a:ext cx="1778000" cy="348914"/>
          </a:xfrm>
          <a:prstGeom prst="rect">
            <a:avLst/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97200" rIns="90000" bIns="118800" anchor="ctr">
            <a:spAutoFit/>
          </a:bodyPr>
          <a:lstStyle/>
          <a:p>
            <a:pPr defTabSz="914400"/>
            <a:r>
              <a:rPr lang="en-GB" sz="850" dirty="0">
                <a:latin typeface="Montserrat"/>
              </a:rPr>
              <a:t>Bathurst Arms GL77BZ</a:t>
            </a:r>
          </a:p>
        </p:txBody>
      </p:sp>
      <p:sp>
        <p:nvSpPr>
          <p:cNvPr id="3" name="FooterStart"/>
          <p:cNvSpPr>
            <a:spLocks/>
          </p:cNvSpPr>
          <p:nvPr/>
        </p:nvSpPr>
        <p:spPr>
          <a:xfrm>
            <a:off x="0" y="6604080"/>
            <a:ext cx="12192000" cy="254069"/>
          </a:xfrm>
          <a:prstGeom prst="parallelogram">
            <a:avLst>
              <a:gd name="adj" fmla="val 0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endParaRPr lang="en-GB" sz="900" dirty="0">
              <a:latin typeface="Montserrat"/>
            </a:endParaRPr>
          </a:p>
        </p:txBody>
      </p:sp>
      <p:sp>
        <p:nvSpPr>
          <p:cNvPr id="4" name="FooterInfo3"/>
          <p:cNvSpPr>
            <a:spLocks/>
          </p:cNvSpPr>
          <p:nvPr/>
        </p:nvSpPr>
        <p:spPr>
          <a:xfrm>
            <a:off x="8185608" y="6623021"/>
            <a:ext cx="4006392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850" dirty="0">
                <a:solidFill>
                  <a:schemeClr val="tx1"/>
                </a:solidFill>
                <a:latin typeface="Montserrat"/>
              </a:rPr>
              <a:t>1006 Competitor Customers</a:t>
            </a:r>
          </a:p>
        </p:txBody>
      </p:sp>
      <p:sp>
        <p:nvSpPr>
          <p:cNvPr id="5" name="FooterInfo2"/>
          <p:cNvSpPr>
            <a:spLocks/>
          </p:cNvSpPr>
          <p:nvPr/>
        </p:nvSpPr>
        <p:spPr>
          <a:xfrm>
            <a:off x="4091236" y="6623021"/>
            <a:ext cx="4006392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850" dirty="0">
                <a:solidFill>
                  <a:schemeClr val="tx1"/>
                </a:solidFill>
                <a:latin typeface="Montserrat"/>
              </a:rPr>
              <a:t>7 Competitors</a:t>
            </a:r>
          </a:p>
        </p:txBody>
      </p:sp>
      <p:sp>
        <p:nvSpPr>
          <p:cNvPr id="11" name="FooterInfo1"/>
          <p:cNvSpPr>
            <a:spLocks/>
          </p:cNvSpPr>
          <p:nvPr/>
        </p:nvSpPr>
        <p:spPr>
          <a:xfrm>
            <a:off x="-8967" y="6619343"/>
            <a:ext cx="4015359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850" dirty="0">
                <a:solidFill>
                  <a:schemeClr val="tx1"/>
                </a:solidFill>
                <a:latin typeface="Montserrat"/>
              </a:rPr>
              <a:t>872 Site Customers</a:t>
            </a:r>
          </a:p>
        </p:txBody>
      </p:sp>
      <p:graphicFrame>
        <p:nvGraphicFramePr>
          <p:cNvPr id="10" name="Chart 9"/>
          <p:cNvGraphicFramePr/>
          <p:nvPr/>
        </p:nvGraphicFramePr>
        <p:xfrm>
          <a:off x="0" y="0"/>
          <a:ext cx="0" cy="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8"/>
          </a:graphicData>
        </a:graphic>
      </p:graphicFrame>
      <p:graphicFrame>
        <p:nvGraphicFramePr>
          <p:cNvPr id="12" name="Chart 11"/>
          <p:cNvGraphicFramePr/>
          <p:nvPr/>
        </p:nvGraphicFramePr>
        <p:xfrm>
          <a:off x="0" y="0"/>
          <a:ext cx="0" cy="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9"/>
          </a:graphicData>
        </a:graphic>
      </p:graphicFrame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phic 5"/>
          <p:cNvPicPr>
            <a:picLocks noChangeAspect="1"/>
          </p:cNvPicPr>
          <p:nvPr/>
        </p:nvPicPr>
        <p:blipFill>
          <a:blip r:embed="rId2">
            <a:lum/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7292671" y="1614831"/>
            <a:ext cx="4483693" cy="1883452"/>
          </a:xfrm>
          <a:prstGeom prst="rect">
            <a:avLst/>
          </a:prstGeom>
          <a:ln>
            <a:headEnd type="none"/>
            <a:tailEnd type="none"/>
          </a:ln>
        </p:spPr>
      </p:pic>
      <p:graphicFrame>
        <p:nvGraphicFramePr>
          <p:cNvPr id="9" name="ComparisonChart"/>
          <p:cNvGraphicFramePr/>
          <p:nvPr/>
        </p:nvGraphicFramePr>
        <p:xfrm>
          <a:off x="221673" y="3176795"/>
          <a:ext cx="10853677" cy="33285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8" name="DifferenceChart"/>
          <p:cNvGraphicFramePr/>
          <p:nvPr/>
        </p:nvGraphicFramePr>
        <p:xfrm>
          <a:off x="221673" y="1614831"/>
          <a:ext cx="10853677" cy="15619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pic>
        <p:nvPicPr>
          <p:cNvPr id="7" name="Graphic 6"/>
          <p:cNvPicPr>
            <a:picLocks noChangeAspect="1"/>
          </p:cNvPicPr>
          <p:nvPr/>
        </p:nvPicPr>
        <p:blipFill>
          <a:blip r:embed="rId6">
            <a:lum/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11439096" y="6204295"/>
            <a:ext cx="559459" cy="235010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24" name="ReportDescription"/>
          <p:cNvSpPr>
            <a:spLocks/>
          </p:cNvSpPr>
          <p:nvPr/>
        </p:nvSpPr>
        <p:spPr>
          <a:xfrm>
            <a:off x="3238499" y="1173576"/>
            <a:ext cx="8760056" cy="302387"/>
          </a:xfrm>
          <a:prstGeom prst="rect">
            <a:avLst/>
          </a:prstGeom>
          <a:solidFill>
            <a:schemeClr val="bg1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r>
              <a:rPr lang="en-GB" sz="900" dirty="0">
                <a:solidFill>
                  <a:schemeClr val="bg2">
                    <a:lumMod val="25000"/>
                  </a:schemeClr>
                </a:solidFill>
                <a:latin typeface="Montserrat"/>
              </a:rPr>
              <a:t>% of customer numbers for Bathurst Arms GL77BZ and 99 Chains in 3 Miles from 08/11/2023 - 30/10/2024 and the number of visits made Per Annum</a:t>
            </a:r>
          </a:p>
        </p:txBody>
      </p:sp>
      <p:sp>
        <p:nvSpPr>
          <p:cNvPr id="25" name="Header"/>
          <p:cNvSpPr>
            <a:spLocks/>
          </p:cNvSpPr>
          <p:nvPr/>
        </p:nvSpPr>
        <p:spPr>
          <a:xfrm>
            <a:off x="-8965" y="168"/>
            <a:ext cx="12200965" cy="751270"/>
          </a:xfrm>
          <a:prstGeom prst="rect">
            <a:avLst/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sz="1400" dirty="0">
              <a:latin typeface="Montserrat"/>
            </a:endParaRPr>
          </a:p>
        </p:txBody>
      </p:sp>
      <p:sp>
        <p:nvSpPr>
          <p:cNvPr id="26" name="Rectangle 25"/>
          <p:cNvSpPr>
            <a:spLocks/>
          </p:cNvSpPr>
          <p:nvPr/>
        </p:nvSpPr>
        <p:spPr>
          <a:xfrm>
            <a:off x="-8966" y="739934"/>
            <a:ext cx="838565" cy="497878"/>
          </a:xfrm>
          <a:prstGeom prst="rect">
            <a:avLst/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dirty="0"/>
          </a:p>
        </p:txBody>
      </p:sp>
      <p:sp>
        <p:nvSpPr>
          <p:cNvPr id="27" name="ReportHeader"/>
          <p:cNvSpPr>
            <a:spLocks/>
          </p:cNvSpPr>
          <p:nvPr/>
        </p:nvSpPr>
        <p:spPr>
          <a:xfrm>
            <a:off x="3238498" y="807671"/>
            <a:ext cx="8760057" cy="365962"/>
          </a:xfrm>
          <a:prstGeom prst="rect">
            <a:avLst/>
          </a:prstGeom>
          <a:solidFill>
            <a:schemeClr val="bg1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r>
              <a:rPr lang="en-GB" sz="1000" dirty="0">
                <a:solidFill>
                  <a:schemeClr val="bg2">
                    <a:lumMod val="25000"/>
                  </a:schemeClr>
                </a:solidFill>
                <a:latin typeface="Montserrat"/>
              </a:rPr>
              <a:t>How frequently per year do customers visit Bathurst Arms GL77BZ versus its competitors?</a:t>
            </a:r>
          </a:p>
        </p:txBody>
      </p:sp>
      <p:sp>
        <p:nvSpPr>
          <p:cNvPr id="28" name="SubHeader"/>
          <p:cNvSpPr>
            <a:spLocks/>
          </p:cNvSpPr>
          <p:nvPr/>
        </p:nvSpPr>
        <p:spPr>
          <a:xfrm>
            <a:off x="488839" y="739934"/>
            <a:ext cx="2749661" cy="497878"/>
          </a:xfrm>
          <a:prstGeom prst="parallelogram">
            <a:avLst>
              <a:gd name="adj" fmla="val 54111"/>
            </a:avLst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anchor="t"/>
          <a:lstStyle/>
          <a:p>
            <a:pPr defTabSz="914400"/>
            <a:r>
              <a:rPr lang="en-GB" sz="1100" dirty="0">
                <a:latin typeface="Montserrat"/>
              </a:rPr>
              <a:t>Visit Frequency</a:t>
            </a:r>
          </a:p>
        </p:txBody>
      </p:sp>
      <p:pic>
        <p:nvPicPr>
          <p:cNvPr id="29" name="Graphic 28"/>
          <p:cNvPicPr>
            <a:picLocks noChangeAspect="1"/>
          </p:cNvPicPr>
          <p:nvPr/>
        </p:nvPicPr>
        <p:blipFill>
          <a:blip r:embed="rId8">
            <a:lum/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209043" y="215718"/>
            <a:ext cx="908910" cy="353465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30" name="Rectangle 29"/>
          <p:cNvSpPr>
            <a:spLocks/>
          </p:cNvSpPr>
          <p:nvPr/>
        </p:nvSpPr>
        <p:spPr>
          <a:xfrm>
            <a:off x="216914" y="253920"/>
            <a:ext cx="783762" cy="270940"/>
          </a:xfrm>
          <a:prstGeom prst="rect">
            <a:avLst/>
          </a:prstGeom>
          <a:noFill/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r>
              <a:rPr lang="en-GB" sz="850" spc="20" dirty="0">
                <a:latin typeface="Montserrat"/>
              </a:rPr>
              <a:t>Site </a:t>
            </a:r>
            <a:r>
              <a:rPr lang="en-GB" sz="850" kern="800" spc="20" dirty="0">
                <a:latin typeface="Montserrat"/>
              </a:rPr>
              <a:t>Intel</a:t>
            </a:r>
          </a:p>
        </p:txBody>
      </p:sp>
      <p:pic>
        <p:nvPicPr>
          <p:cNvPr id="31" name="Graphic 30"/>
          <p:cNvPicPr>
            <a:picLocks noChangeAspect="1"/>
          </p:cNvPicPr>
          <p:nvPr/>
        </p:nvPicPr>
        <p:blipFill>
          <a:blip r:embed="rId8">
            <a:lum/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rot="10800000">
            <a:off x="1015089" y="215718"/>
            <a:ext cx="908910" cy="353465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33" name="Graphic 32"/>
          <p:cNvPicPr>
            <a:picLocks noChangeAspect="1"/>
          </p:cNvPicPr>
          <p:nvPr/>
        </p:nvPicPr>
        <p:blipFill>
          <a:blip r:embed="rId10">
            <a:lum/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>
            <a:off x="11427055" y="212020"/>
            <a:ext cx="571500" cy="352425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34" name="Radius"/>
          <p:cNvSpPr>
            <a:spLocks/>
          </p:cNvSpPr>
          <p:nvPr/>
        </p:nvSpPr>
        <p:spPr>
          <a:xfrm>
            <a:off x="7642381" y="209428"/>
            <a:ext cx="1143727" cy="346966"/>
          </a:xfrm>
          <a:prstGeom prst="parallelogram">
            <a:avLst>
              <a:gd name="adj" fmla="val 47603"/>
            </a:avLst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900" dirty="0">
                <a:latin typeface="Montserrat"/>
              </a:rPr>
              <a:t>3 Miles</a:t>
            </a:r>
          </a:p>
        </p:txBody>
      </p:sp>
      <p:pic>
        <p:nvPicPr>
          <p:cNvPr id="35" name="Graphic 34"/>
          <p:cNvPicPr>
            <a:picLocks noChangeAspect="1"/>
          </p:cNvPicPr>
          <p:nvPr/>
        </p:nvPicPr>
        <p:blipFill>
          <a:blip r:embed="rId12">
            <a:lum/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>
            <a:off x="5959533" y="174526"/>
            <a:ext cx="474606" cy="304492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36" name="Graphic 35"/>
          <p:cNvPicPr>
            <a:picLocks noChangeAspect="1"/>
          </p:cNvPicPr>
          <p:nvPr/>
        </p:nvPicPr>
        <p:blipFill>
          <a:blip r:embed="rId14">
            <a:lum/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>
            <a:off x="300137" y="760427"/>
            <a:ext cx="278402" cy="278400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37" name="Chains"/>
          <p:cNvSpPr>
            <a:spLocks/>
          </p:cNvSpPr>
          <p:nvPr/>
        </p:nvSpPr>
        <p:spPr>
          <a:xfrm>
            <a:off x="8695793" y="212019"/>
            <a:ext cx="1283473" cy="349835"/>
          </a:xfrm>
          <a:prstGeom prst="parallelogram">
            <a:avLst>
              <a:gd name="adj" fmla="val 47603"/>
            </a:avLst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900" dirty="0">
                <a:latin typeface="Montserrat"/>
              </a:rPr>
              <a:t>99 Chains</a:t>
            </a:r>
          </a:p>
        </p:txBody>
      </p:sp>
      <p:sp>
        <p:nvSpPr>
          <p:cNvPr id="38" name="DateRange"/>
          <p:cNvSpPr>
            <a:spLocks/>
          </p:cNvSpPr>
          <p:nvPr/>
        </p:nvSpPr>
        <p:spPr>
          <a:xfrm>
            <a:off x="9887119" y="212020"/>
            <a:ext cx="1891883" cy="352425"/>
          </a:xfrm>
          <a:prstGeom prst="parallelogram">
            <a:avLst>
              <a:gd name="adj" fmla="val 47603"/>
            </a:avLst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defTabSz="914400"/>
            <a:r>
              <a:rPr lang="en-GB" sz="900" dirty="0">
                <a:latin typeface="Montserrat"/>
              </a:rPr>
              <a:t>08/11/2023 - 30/10/2024</a:t>
            </a:r>
          </a:p>
        </p:txBody>
      </p:sp>
      <p:pic>
        <p:nvPicPr>
          <p:cNvPr id="39" name="Graphic 38"/>
          <p:cNvPicPr>
            <a:picLocks noChangeAspect="1"/>
          </p:cNvPicPr>
          <p:nvPr/>
        </p:nvPicPr>
        <p:blipFill>
          <a:blip r:embed="rId16">
            <a:lum/>
            <a:extLst>
              <a:ext uri="{96DAC541-7B7A-43D3-8B79-37D633B846F1}">
                <asvg:svgBlip xmlns:asvg="http://schemas.microsoft.com/office/drawing/2016/SVG/main" r:embed="rId17"/>
              </a:ext>
            </a:extLst>
          </a:blip>
          <a:srcRect/>
          <a:stretch>
            <a:fillRect/>
          </a:stretch>
        </p:blipFill>
        <p:spPr>
          <a:xfrm>
            <a:off x="11728267" y="314336"/>
            <a:ext cx="123825" cy="133350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2" name="VenueName"/>
          <p:cNvSpPr>
            <a:spLocks/>
          </p:cNvSpPr>
          <p:nvPr/>
        </p:nvSpPr>
        <p:spPr>
          <a:xfrm>
            <a:off x="1192682" y="220269"/>
            <a:ext cx="1778000" cy="348914"/>
          </a:xfrm>
          <a:prstGeom prst="rect">
            <a:avLst/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97200" rIns="90000" bIns="118800" anchor="ctr">
            <a:spAutoFit/>
          </a:bodyPr>
          <a:lstStyle/>
          <a:p>
            <a:pPr defTabSz="914400"/>
            <a:r>
              <a:rPr lang="en-GB" sz="850" dirty="0">
                <a:latin typeface="Montserrat"/>
              </a:rPr>
              <a:t>Bathurst Arms GL77BZ</a:t>
            </a:r>
          </a:p>
        </p:txBody>
      </p:sp>
      <p:sp>
        <p:nvSpPr>
          <p:cNvPr id="3" name="FooterStart"/>
          <p:cNvSpPr>
            <a:spLocks/>
          </p:cNvSpPr>
          <p:nvPr/>
        </p:nvSpPr>
        <p:spPr>
          <a:xfrm>
            <a:off x="0" y="6604080"/>
            <a:ext cx="12192000" cy="254069"/>
          </a:xfrm>
          <a:prstGeom prst="parallelogram">
            <a:avLst>
              <a:gd name="adj" fmla="val 0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endParaRPr lang="en-GB" sz="900" dirty="0">
              <a:latin typeface="Montserrat"/>
            </a:endParaRPr>
          </a:p>
        </p:txBody>
      </p:sp>
      <p:sp>
        <p:nvSpPr>
          <p:cNvPr id="4" name="FooterInfo3"/>
          <p:cNvSpPr>
            <a:spLocks/>
          </p:cNvSpPr>
          <p:nvPr/>
        </p:nvSpPr>
        <p:spPr>
          <a:xfrm>
            <a:off x="8185608" y="6623021"/>
            <a:ext cx="4006392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850" dirty="0">
                <a:solidFill>
                  <a:schemeClr val="tx1"/>
                </a:solidFill>
                <a:latin typeface="Montserrat"/>
              </a:rPr>
              <a:t>1006 Competitor Customers</a:t>
            </a:r>
          </a:p>
        </p:txBody>
      </p:sp>
      <p:sp>
        <p:nvSpPr>
          <p:cNvPr id="5" name="FooterInfo2"/>
          <p:cNvSpPr>
            <a:spLocks/>
          </p:cNvSpPr>
          <p:nvPr/>
        </p:nvSpPr>
        <p:spPr>
          <a:xfrm>
            <a:off x="4091236" y="6623021"/>
            <a:ext cx="4006392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850" dirty="0">
                <a:solidFill>
                  <a:schemeClr val="tx1"/>
                </a:solidFill>
                <a:latin typeface="Montserrat"/>
              </a:rPr>
              <a:t>7 Competitors</a:t>
            </a:r>
          </a:p>
        </p:txBody>
      </p:sp>
      <p:sp>
        <p:nvSpPr>
          <p:cNvPr id="11" name="FooterInfo1"/>
          <p:cNvSpPr>
            <a:spLocks/>
          </p:cNvSpPr>
          <p:nvPr/>
        </p:nvSpPr>
        <p:spPr>
          <a:xfrm>
            <a:off x="-8967" y="6619343"/>
            <a:ext cx="4015359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850" dirty="0">
                <a:solidFill>
                  <a:schemeClr val="tx1"/>
                </a:solidFill>
                <a:latin typeface="Montserrat"/>
              </a:rPr>
              <a:t>872 Site Customers</a:t>
            </a:r>
          </a:p>
        </p:txBody>
      </p:sp>
      <p:graphicFrame>
        <p:nvGraphicFramePr>
          <p:cNvPr id="10" name="Chart 9"/>
          <p:cNvGraphicFramePr/>
          <p:nvPr/>
        </p:nvGraphicFramePr>
        <p:xfrm>
          <a:off x="0" y="0"/>
          <a:ext cx="0" cy="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8"/>
          </a:graphicData>
        </a:graphic>
      </p:graphicFrame>
      <p:graphicFrame>
        <p:nvGraphicFramePr>
          <p:cNvPr id="12" name="Chart 11"/>
          <p:cNvGraphicFramePr/>
          <p:nvPr/>
        </p:nvGraphicFramePr>
        <p:xfrm>
          <a:off x="0" y="0"/>
          <a:ext cx="0" cy="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9"/>
          </a:graphicData>
        </a:graphic>
      </p:graphicFrame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phic 5"/>
          <p:cNvPicPr>
            <a:picLocks noChangeAspect="1"/>
          </p:cNvPicPr>
          <p:nvPr/>
        </p:nvPicPr>
        <p:blipFill>
          <a:blip r:embed="rId2">
            <a:lum/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7292671" y="1614831"/>
            <a:ext cx="4483693" cy="1883452"/>
          </a:xfrm>
          <a:prstGeom prst="rect">
            <a:avLst/>
          </a:prstGeom>
          <a:ln>
            <a:headEnd type="none"/>
            <a:tailEnd type="none"/>
          </a:ln>
        </p:spPr>
      </p:pic>
      <p:graphicFrame>
        <p:nvGraphicFramePr>
          <p:cNvPr id="9" name="ComparisonChart"/>
          <p:cNvGraphicFramePr/>
          <p:nvPr/>
        </p:nvGraphicFramePr>
        <p:xfrm>
          <a:off x="221673" y="3176795"/>
          <a:ext cx="10853677" cy="33285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8" name="DifferenceChart"/>
          <p:cNvGraphicFramePr/>
          <p:nvPr/>
        </p:nvGraphicFramePr>
        <p:xfrm>
          <a:off x="221673" y="1614831"/>
          <a:ext cx="10853677" cy="15619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pic>
        <p:nvPicPr>
          <p:cNvPr id="7" name="Graphic 6"/>
          <p:cNvPicPr>
            <a:picLocks noChangeAspect="1"/>
          </p:cNvPicPr>
          <p:nvPr/>
        </p:nvPicPr>
        <p:blipFill>
          <a:blip r:embed="rId6">
            <a:lum/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11439096" y="6204295"/>
            <a:ext cx="559459" cy="235010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24" name="ReportDescription"/>
          <p:cNvSpPr>
            <a:spLocks/>
          </p:cNvSpPr>
          <p:nvPr/>
        </p:nvSpPr>
        <p:spPr>
          <a:xfrm>
            <a:off x="3238499" y="1173576"/>
            <a:ext cx="8760056" cy="302387"/>
          </a:xfrm>
          <a:prstGeom prst="rect">
            <a:avLst/>
          </a:prstGeom>
          <a:solidFill>
            <a:schemeClr val="bg1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sz="900" dirty="0">
              <a:solidFill>
                <a:schemeClr val="bg2">
                  <a:lumMod val="25000"/>
                </a:schemeClr>
              </a:solidFill>
              <a:latin typeface="Montserrat"/>
            </a:endParaRPr>
          </a:p>
        </p:txBody>
      </p:sp>
      <p:sp>
        <p:nvSpPr>
          <p:cNvPr id="25" name="Header"/>
          <p:cNvSpPr>
            <a:spLocks/>
          </p:cNvSpPr>
          <p:nvPr/>
        </p:nvSpPr>
        <p:spPr>
          <a:xfrm>
            <a:off x="-8965" y="168"/>
            <a:ext cx="12200965" cy="751270"/>
          </a:xfrm>
          <a:prstGeom prst="rect">
            <a:avLst/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sz="1400" dirty="0">
              <a:latin typeface="Montserrat"/>
            </a:endParaRPr>
          </a:p>
        </p:txBody>
      </p:sp>
      <p:sp>
        <p:nvSpPr>
          <p:cNvPr id="26" name="Rectangle 25"/>
          <p:cNvSpPr>
            <a:spLocks/>
          </p:cNvSpPr>
          <p:nvPr/>
        </p:nvSpPr>
        <p:spPr>
          <a:xfrm>
            <a:off x="-8966" y="739934"/>
            <a:ext cx="838565" cy="497878"/>
          </a:xfrm>
          <a:prstGeom prst="rect">
            <a:avLst/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dirty="0"/>
          </a:p>
        </p:txBody>
      </p:sp>
      <p:sp>
        <p:nvSpPr>
          <p:cNvPr id="27" name="ReportHeader"/>
          <p:cNvSpPr>
            <a:spLocks/>
          </p:cNvSpPr>
          <p:nvPr/>
        </p:nvSpPr>
        <p:spPr>
          <a:xfrm>
            <a:off x="3238498" y="807671"/>
            <a:ext cx="8760057" cy="365962"/>
          </a:xfrm>
          <a:prstGeom prst="rect">
            <a:avLst/>
          </a:prstGeom>
          <a:solidFill>
            <a:schemeClr val="bg1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r>
              <a:rPr lang="en-GB" sz="1000" dirty="0">
                <a:solidFill>
                  <a:schemeClr val="bg2">
                    <a:lumMod val="25000"/>
                  </a:schemeClr>
                </a:solidFill>
                <a:latin typeface="Montserrat"/>
              </a:rPr>
              <a:t>How has ATV changed between two date ranges?</a:t>
            </a:r>
          </a:p>
        </p:txBody>
      </p:sp>
      <p:sp>
        <p:nvSpPr>
          <p:cNvPr id="28" name="SubHeader"/>
          <p:cNvSpPr>
            <a:spLocks/>
          </p:cNvSpPr>
          <p:nvPr/>
        </p:nvSpPr>
        <p:spPr>
          <a:xfrm>
            <a:off x="488839" y="739934"/>
            <a:ext cx="2749661" cy="497878"/>
          </a:xfrm>
          <a:prstGeom prst="parallelogram">
            <a:avLst>
              <a:gd name="adj" fmla="val 54111"/>
            </a:avLst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anchor="t"/>
          <a:lstStyle/>
          <a:p>
            <a:pPr defTabSz="914400"/>
            <a:r>
              <a:rPr lang="en-GB" sz="1100" dirty="0">
                <a:latin typeface="Montserrat"/>
              </a:rPr>
              <a:t>ATV Change</a:t>
            </a:r>
          </a:p>
        </p:txBody>
      </p:sp>
      <p:pic>
        <p:nvPicPr>
          <p:cNvPr id="29" name="Graphic 28"/>
          <p:cNvPicPr>
            <a:picLocks noChangeAspect="1"/>
          </p:cNvPicPr>
          <p:nvPr/>
        </p:nvPicPr>
        <p:blipFill>
          <a:blip r:embed="rId8">
            <a:lum/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209043" y="215718"/>
            <a:ext cx="908910" cy="353465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30" name="Rectangle 29"/>
          <p:cNvSpPr>
            <a:spLocks/>
          </p:cNvSpPr>
          <p:nvPr/>
        </p:nvSpPr>
        <p:spPr>
          <a:xfrm>
            <a:off x="216914" y="253920"/>
            <a:ext cx="783762" cy="270940"/>
          </a:xfrm>
          <a:prstGeom prst="rect">
            <a:avLst/>
          </a:prstGeom>
          <a:noFill/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r>
              <a:rPr lang="en-GB" sz="850" spc="20" dirty="0">
                <a:latin typeface="Montserrat"/>
              </a:rPr>
              <a:t>Site </a:t>
            </a:r>
            <a:r>
              <a:rPr lang="en-GB" sz="850" kern="800" spc="20" dirty="0">
                <a:latin typeface="Montserrat"/>
              </a:rPr>
              <a:t>Intel</a:t>
            </a:r>
          </a:p>
        </p:txBody>
      </p:sp>
      <p:pic>
        <p:nvPicPr>
          <p:cNvPr id="31" name="Graphic 30"/>
          <p:cNvPicPr>
            <a:picLocks noChangeAspect="1"/>
          </p:cNvPicPr>
          <p:nvPr/>
        </p:nvPicPr>
        <p:blipFill>
          <a:blip r:embed="rId8">
            <a:lum/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rot="10800000">
            <a:off x="1015089" y="215718"/>
            <a:ext cx="908910" cy="353465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33" name="Graphic 32"/>
          <p:cNvPicPr>
            <a:picLocks noChangeAspect="1"/>
          </p:cNvPicPr>
          <p:nvPr/>
        </p:nvPicPr>
        <p:blipFill>
          <a:blip r:embed="rId10">
            <a:lum/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>
            <a:off x="11427055" y="212020"/>
            <a:ext cx="571500" cy="352425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34" name="Radius"/>
          <p:cNvSpPr>
            <a:spLocks/>
          </p:cNvSpPr>
          <p:nvPr/>
        </p:nvSpPr>
        <p:spPr>
          <a:xfrm>
            <a:off x="7642381" y="209428"/>
            <a:ext cx="1143727" cy="346966"/>
          </a:xfrm>
          <a:prstGeom prst="parallelogram">
            <a:avLst>
              <a:gd name="adj" fmla="val 47603"/>
            </a:avLst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900" dirty="0">
                <a:latin typeface="Montserrat"/>
              </a:rPr>
              <a:t>3 Miles</a:t>
            </a:r>
          </a:p>
        </p:txBody>
      </p:sp>
      <p:pic>
        <p:nvPicPr>
          <p:cNvPr id="35" name="Graphic 34"/>
          <p:cNvPicPr>
            <a:picLocks noChangeAspect="1"/>
          </p:cNvPicPr>
          <p:nvPr/>
        </p:nvPicPr>
        <p:blipFill>
          <a:blip r:embed="rId12">
            <a:lum/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>
            <a:off x="5959533" y="174526"/>
            <a:ext cx="474606" cy="304492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36" name="Graphic 35"/>
          <p:cNvPicPr>
            <a:picLocks noChangeAspect="1"/>
          </p:cNvPicPr>
          <p:nvPr/>
        </p:nvPicPr>
        <p:blipFill>
          <a:blip r:embed="rId14">
            <a:lum/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>
            <a:off x="300137" y="760427"/>
            <a:ext cx="278402" cy="278400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37" name="Chains"/>
          <p:cNvSpPr>
            <a:spLocks/>
          </p:cNvSpPr>
          <p:nvPr/>
        </p:nvSpPr>
        <p:spPr>
          <a:xfrm>
            <a:off x="8695793" y="212019"/>
            <a:ext cx="1283473" cy="349835"/>
          </a:xfrm>
          <a:prstGeom prst="parallelogram">
            <a:avLst>
              <a:gd name="adj" fmla="val 47603"/>
            </a:avLst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900" dirty="0">
                <a:latin typeface="Montserrat"/>
              </a:rPr>
              <a:t>99 Chains</a:t>
            </a:r>
          </a:p>
        </p:txBody>
      </p:sp>
      <p:sp>
        <p:nvSpPr>
          <p:cNvPr id="38" name="DateRange"/>
          <p:cNvSpPr>
            <a:spLocks/>
          </p:cNvSpPr>
          <p:nvPr/>
        </p:nvSpPr>
        <p:spPr>
          <a:xfrm>
            <a:off x="9887119" y="212020"/>
            <a:ext cx="1891883" cy="352425"/>
          </a:xfrm>
          <a:prstGeom prst="parallelogram">
            <a:avLst>
              <a:gd name="adj" fmla="val 47603"/>
            </a:avLst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defTabSz="914400"/>
            <a:r>
              <a:rPr lang="en-GB" sz="900" dirty="0">
                <a:latin typeface="Montserrat"/>
              </a:rPr>
              <a:t>08/11/2023 - 30/10/2024</a:t>
            </a:r>
          </a:p>
        </p:txBody>
      </p:sp>
      <p:pic>
        <p:nvPicPr>
          <p:cNvPr id="39" name="Graphic 38"/>
          <p:cNvPicPr>
            <a:picLocks noChangeAspect="1"/>
          </p:cNvPicPr>
          <p:nvPr/>
        </p:nvPicPr>
        <p:blipFill>
          <a:blip r:embed="rId16">
            <a:lum/>
            <a:extLst>
              <a:ext uri="{96DAC541-7B7A-43D3-8B79-37D633B846F1}">
                <asvg:svgBlip xmlns:asvg="http://schemas.microsoft.com/office/drawing/2016/SVG/main" r:embed="rId17"/>
              </a:ext>
            </a:extLst>
          </a:blip>
          <a:srcRect/>
          <a:stretch>
            <a:fillRect/>
          </a:stretch>
        </p:blipFill>
        <p:spPr>
          <a:xfrm>
            <a:off x="11728267" y="314336"/>
            <a:ext cx="123825" cy="133350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2" name="VenueName"/>
          <p:cNvSpPr>
            <a:spLocks/>
          </p:cNvSpPr>
          <p:nvPr/>
        </p:nvSpPr>
        <p:spPr>
          <a:xfrm>
            <a:off x="1192682" y="220269"/>
            <a:ext cx="1778000" cy="348914"/>
          </a:xfrm>
          <a:prstGeom prst="rect">
            <a:avLst/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97200" rIns="90000" bIns="118800" anchor="ctr">
            <a:spAutoFit/>
          </a:bodyPr>
          <a:lstStyle/>
          <a:p>
            <a:pPr defTabSz="914400"/>
            <a:r>
              <a:rPr lang="en-GB" sz="850" dirty="0">
                <a:latin typeface="Montserrat"/>
              </a:rPr>
              <a:t>Bathurst Arms GL77BZ</a:t>
            </a:r>
          </a:p>
        </p:txBody>
      </p:sp>
      <p:sp>
        <p:nvSpPr>
          <p:cNvPr id="3" name="FooterStart"/>
          <p:cNvSpPr>
            <a:spLocks/>
          </p:cNvSpPr>
          <p:nvPr/>
        </p:nvSpPr>
        <p:spPr>
          <a:xfrm>
            <a:off x="0" y="6604080"/>
            <a:ext cx="12192000" cy="254069"/>
          </a:xfrm>
          <a:prstGeom prst="parallelogram">
            <a:avLst>
              <a:gd name="adj" fmla="val 0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endParaRPr lang="en-GB" sz="900" dirty="0">
              <a:latin typeface="Montserrat"/>
            </a:endParaRPr>
          </a:p>
        </p:txBody>
      </p:sp>
      <p:sp>
        <p:nvSpPr>
          <p:cNvPr id="4" name="FooterInfo3"/>
          <p:cNvSpPr>
            <a:spLocks/>
          </p:cNvSpPr>
          <p:nvPr/>
        </p:nvSpPr>
        <p:spPr>
          <a:xfrm>
            <a:off x="8185608" y="6623021"/>
            <a:ext cx="4006392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endParaRPr lang="en-GB" sz="850" dirty="0">
              <a:solidFill>
                <a:schemeClr val="tx1"/>
              </a:solidFill>
              <a:latin typeface="Montserrat"/>
            </a:endParaRPr>
          </a:p>
        </p:txBody>
      </p:sp>
      <p:sp>
        <p:nvSpPr>
          <p:cNvPr id="5" name="FooterInfo2"/>
          <p:cNvSpPr>
            <a:spLocks/>
          </p:cNvSpPr>
          <p:nvPr/>
        </p:nvSpPr>
        <p:spPr>
          <a:xfrm>
            <a:off x="4091236" y="6623021"/>
            <a:ext cx="4006392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endParaRPr lang="en-GB" sz="850" dirty="0">
              <a:solidFill>
                <a:schemeClr val="tx1"/>
              </a:solidFill>
              <a:latin typeface="Montserrat"/>
            </a:endParaRPr>
          </a:p>
        </p:txBody>
      </p:sp>
      <p:sp>
        <p:nvSpPr>
          <p:cNvPr id="11" name="FooterInfo1"/>
          <p:cNvSpPr>
            <a:spLocks/>
          </p:cNvSpPr>
          <p:nvPr/>
        </p:nvSpPr>
        <p:spPr>
          <a:xfrm>
            <a:off x="-8967" y="6619343"/>
            <a:ext cx="4015359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850" dirty="0">
                <a:solidFill>
                  <a:schemeClr val="tx1"/>
                </a:solidFill>
                <a:latin typeface="Montserrat"/>
              </a:rPr>
              <a:t>872 Site Customers</a:t>
            </a:r>
          </a:p>
        </p:txBody>
      </p:sp>
      <p:graphicFrame>
        <p:nvGraphicFramePr>
          <p:cNvPr id="10" name="Chart 9"/>
          <p:cNvGraphicFramePr/>
          <p:nvPr/>
        </p:nvGraphicFramePr>
        <p:xfrm>
          <a:off x="0" y="0"/>
          <a:ext cx="0" cy="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8"/>
          </a:graphicData>
        </a:graphic>
      </p:graphicFrame>
      <p:graphicFrame>
        <p:nvGraphicFramePr>
          <p:cNvPr id="12" name="Chart 11"/>
          <p:cNvGraphicFramePr/>
          <p:nvPr/>
        </p:nvGraphicFramePr>
        <p:xfrm>
          <a:off x="0" y="0"/>
          <a:ext cx="0" cy="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9"/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phic 5"/>
          <p:cNvPicPr>
            <a:picLocks noChangeAspect="1"/>
          </p:cNvPicPr>
          <p:nvPr/>
        </p:nvPicPr>
        <p:blipFill>
          <a:blip r:embed="rId2">
            <a:lum/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7292671" y="1614831"/>
            <a:ext cx="4483693" cy="1883452"/>
          </a:xfrm>
          <a:prstGeom prst="rect">
            <a:avLst/>
          </a:prstGeom>
          <a:ln>
            <a:headEnd type="none"/>
            <a:tailEnd type="none"/>
          </a:ln>
        </p:spPr>
      </p:pic>
      <p:graphicFrame>
        <p:nvGraphicFramePr>
          <p:cNvPr id="9" name="ComparisonChart"/>
          <p:cNvGraphicFramePr/>
          <p:nvPr/>
        </p:nvGraphicFramePr>
        <p:xfrm>
          <a:off x="221673" y="3176795"/>
          <a:ext cx="10853677" cy="33285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8" name="DifferenceChart"/>
          <p:cNvGraphicFramePr/>
          <p:nvPr/>
        </p:nvGraphicFramePr>
        <p:xfrm>
          <a:off x="221673" y="1614831"/>
          <a:ext cx="10853677" cy="15619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pic>
        <p:nvPicPr>
          <p:cNvPr id="7" name="Graphic 6"/>
          <p:cNvPicPr>
            <a:picLocks noChangeAspect="1"/>
          </p:cNvPicPr>
          <p:nvPr/>
        </p:nvPicPr>
        <p:blipFill>
          <a:blip r:embed="rId6">
            <a:lum/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11439096" y="6204295"/>
            <a:ext cx="559459" cy="235010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24" name="ReportDescription"/>
          <p:cNvSpPr>
            <a:spLocks/>
          </p:cNvSpPr>
          <p:nvPr/>
        </p:nvSpPr>
        <p:spPr>
          <a:xfrm>
            <a:off x="3238499" y="1173576"/>
            <a:ext cx="8760056" cy="302387"/>
          </a:xfrm>
          <a:prstGeom prst="rect">
            <a:avLst/>
          </a:prstGeom>
          <a:solidFill>
            <a:schemeClr val="bg1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r>
              <a:rPr lang="en-GB" sz="900" dirty="0">
                <a:solidFill>
                  <a:schemeClr val="bg2">
                    <a:lumMod val="25000"/>
                  </a:schemeClr>
                </a:solidFill>
                <a:latin typeface="Montserrat"/>
              </a:rPr>
              <a:t>% of market share spend for Bathurst Arms GL77BZ and 99 Chains in 3 Miles from 08/11/2023 - 30/10/2024 </a:t>
            </a:r>
          </a:p>
        </p:txBody>
      </p:sp>
      <p:sp>
        <p:nvSpPr>
          <p:cNvPr id="25" name="Header"/>
          <p:cNvSpPr>
            <a:spLocks/>
          </p:cNvSpPr>
          <p:nvPr/>
        </p:nvSpPr>
        <p:spPr>
          <a:xfrm>
            <a:off x="-8965" y="168"/>
            <a:ext cx="12200965" cy="751270"/>
          </a:xfrm>
          <a:prstGeom prst="rect">
            <a:avLst/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sz="1400" dirty="0">
              <a:latin typeface="Montserrat"/>
            </a:endParaRPr>
          </a:p>
        </p:txBody>
      </p:sp>
      <p:sp>
        <p:nvSpPr>
          <p:cNvPr id="26" name="Rectangle 25"/>
          <p:cNvSpPr>
            <a:spLocks/>
          </p:cNvSpPr>
          <p:nvPr/>
        </p:nvSpPr>
        <p:spPr>
          <a:xfrm>
            <a:off x="-8966" y="739934"/>
            <a:ext cx="838565" cy="497878"/>
          </a:xfrm>
          <a:prstGeom prst="rect">
            <a:avLst/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dirty="0"/>
          </a:p>
        </p:txBody>
      </p:sp>
      <p:sp>
        <p:nvSpPr>
          <p:cNvPr id="27" name="ReportHeader"/>
          <p:cNvSpPr>
            <a:spLocks/>
          </p:cNvSpPr>
          <p:nvPr/>
        </p:nvSpPr>
        <p:spPr>
          <a:xfrm>
            <a:off x="3238498" y="807671"/>
            <a:ext cx="8760057" cy="365962"/>
          </a:xfrm>
          <a:prstGeom prst="rect">
            <a:avLst/>
          </a:prstGeom>
          <a:solidFill>
            <a:schemeClr val="bg1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r>
              <a:rPr lang="en-GB" sz="1000" dirty="0">
                <a:solidFill>
                  <a:schemeClr val="bg2">
                    <a:lumMod val="25000"/>
                  </a:schemeClr>
                </a:solidFill>
                <a:latin typeface="Montserrat"/>
              </a:rPr>
              <a:t>How has market share changed between two date ranges?</a:t>
            </a:r>
          </a:p>
        </p:txBody>
      </p:sp>
      <p:sp>
        <p:nvSpPr>
          <p:cNvPr id="28" name="SubHeader"/>
          <p:cNvSpPr>
            <a:spLocks/>
          </p:cNvSpPr>
          <p:nvPr/>
        </p:nvSpPr>
        <p:spPr>
          <a:xfrm>
            <a:off x="488839" y="739934"/>
            <a:ext cx="2749661" cy="497878"/>
          </a:xfrm>
          <a:prstGeom prst="parallelogram">
            <a:avLst>
              <a:gd name="adj" fmla="val 54111"/>
            </a:avLst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anchor="t"/>
          <a:lstStyle/>
          <a:p>
            <a:pPr defTabSz="914400"/>
            <a:r>
              <a:rPr lang="en-GB" sz="1100" dirty="0">
                <a:latin typeface="Montserrat"/>
              </a:rPr>
              <a:t>Market Share Change</a:t>
            </a:r>
          </a:p>
        </p:txBody>
      </p:sp>
      <p:pic>
        <p:nvPicPr>
          <p:cNvPr id="29" name="Graphic 28"/>
          <p:cNvPicPr>
            <a:picLocks noChangeAspect="1"/>
          </p:cNvPicPr>
          <p:nvPr/>
        </p:nvPicPr>
        <p:blipFill>
          <a:blip r:embed="rId8">
            <a:lum/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209043" y="215718"/>
            <a:ext cx="908910" cy="353465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30" name="Rectangle 29"/>
          <p:cNvSpPr>
            <a:spLocks/>
          </p:cNvSpPr>
          <p:nvPr/>
        </p:nvSpPr>
        <p:spPr>
          <a:xfrm>
            <a:off x="216914" y="253920"/>
            <a:ext cx="783762" cy="270940"/>
          </a:xfrm>
          <a:prstGeom prst="rect">
            <a:avLst/>
          </a:prstGeom>
          <a:noFill/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r>
              <a:rPr lang="en-GB" sz="850" spc="20" dirty="0">
                <a:latin typeface="Montserrat"/>
              </a:rPr>
              <a:t>Site </a:t>
            </a:r>
            <a:r>
              <a:rPr lang="en-GB" sz="850" kern="800" spc="20" dirty="0">
                <a:latin typeface="Montserrat"/>
              </a:rPr>
              <a:t>Intel</a:t>
            </a:r>
          </a:p>
        </p:txBody>
      </p:sp>
      <p:pic>
        <p:nvPicPr>
          <p:cNvPr id="31" name="Graphic 30"/>
          <p:cNvPicPr>
            <a:picLocks noChangeAspect="1"/>
          </p:cNvPicPr>
          <p:nvPr/>
        </p:nvPicPr>
        <p:blipFill>
          <a:blip r:embed="rId8">
            <a:lum/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rot="10800000">
            <a:off x="1015089" y="215718"/>
            <a:ext cx="908910" cy="353465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33" name="Graphic 32"/>
          <p:cNvPicPr>
            <a:picLocks noChangeAspect="1"/>
          </p:cNvPicPr>
          <p:nvPr/>
        </p:nvPicPr>
        <p:blipFill>
          <a:blip r:embed="rId10">
            <a:lum/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>
            <a:off x="11427055" y="212020"/>
            <a:ext cx="571500" cy="352425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34" name="Radius"/>
          <p:cNvSpPr>
            <a:spLocks/>
          </p:cNvSpPr>
          <p:nvPr/>
        </p:nvSpPr>
        <p:spPr>
          <a:xfrm>
            <a:off x="7642381" y="209428"/>
            <a:ext cx="1143727" cy="346966"/>
          </a:xfrm>
          <a:prstGeom prst="parallelogram">
            <a:avLst>
              <a:gd name="adj" fmla="val 47603"/>
            </a:avLst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900" dirty="0">
                <a:latin typeface="Montserrat"/>
              </a:rPr>
              <a:t>3 Miles</a:t>
            </a:r>
          </a:p>
        </p:txBody>
      </p:sp>
      <p:pic>
        <p:nvPicPr>
          <p:cNvPr id="35" name="Graphic 34"/>
          <p:cNvPicPr>
            <a:picLocks noChangeAspect="1"/>
          </p:cNvPicPr>
          <p:nvPr/>
        </p:nvPicPr>
        <p:blipFill>
          <a:blip r:embed="rId12">
            <a:lum/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>
            <a:off x="5959533" y="174526"/>
            <a:ext cx="474606" cy="304492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36" name="Graphic 35"/>
          <p:cNvPicPr>
            <a:picLocks noChangeAspect="1"/>
          </p:cNvPicPr>
          <p:nvPr/>
        </p:nvPicPr>
        <p:blipFill>
          <a:blip r:embed="rId14">
            <a:lum/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>
            <a:off x="300137" y="760427"/>
            <a:ext cx="278402" cy="278400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37" name="Chains"/>
          <p:cNvSpPr>
            <a:spLocks/>
          </p:cNvSpPr>
          <p:nvPr/>
        </p:nvSpPr>
        <p:spPr>
          <a:xfrm>
            <a:off x="8695793" y="212019"/>
            <a:ext cx="1283473" cy="349835"/>
          </a:xfrm>
          <a:prstGeom prst="parallelogram">
            <a:avLst>
              <a:gd name="adj" fmla="val 47603"/>
            </a:avLst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900" dirty="0">
                <a:latin typeface="Montserrat"/>
              </a:rPr>
              <a:t>99 Chains</a:t>
            </a:r>
          </a:p>
        </p:txBody>
      </p:sp>
      <p:sp>
        <p:nvSpPr>
          <p:cNvPr id="38" name="DateRange"/>
          <p:cNvSpPr>
            <a:spLocks/>
          </p:cNvSpPr>
          <p:nvPr/>
        </p:nvSpPr>
        <p:spPr>
          <a:xfrm>
            <a:off x="9887119" y="212020"/>
            <a:ext cx="1891883" cy="352425"/>
          </a:xfrm>
          <a:prstGeom prst="parallelogram">
            <a:avLst>
              <a:gd name="adj" fmla="val 47603"/>
            </a:avLst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defTabSz="914400"/>
            <a:r>
              <a:rPr lang="en-GB" sz="900" dirty="0">
                <a:latin typeface="Montserrat"/>
              </a:rPr>
              <a:t>08/11/2023 - 30/10/2024</a:t>
            </a:r>
          </a:p>
        </p:txBody>
      </p:sp>
      <p:pic>
        <p:nvPicPr>
          <p:cNvPr id="39" name="Graphic 38"/>
          <p:cNvPicPr>
            <a:picLocks noChangeAspect="1"/>
          </p:cNvPicPr>
          <p:nvPr/>
        </p:nvPicPr>
        <p:blipFill>
          <a:blip r:embed="rId16">
            <a:lum/>
            <a:extLst>
              <a:ext uri="{96DAC541-7B7A-43D3-8B79-37D633B846F1}">
                <asvg:svgBlip xmlns:asvg="http://schemas.microsoft.com/office/drawing/2016/SVG/main" r:embed="rId17"/>
              </a:ext>
            </a:extLst>
          </a:blip>
          <a:srcRect/>
          <a:stretch>
            <a:fillRect/>
          </a:stretch>
        </p:blipFill>
        <p:spPr>
          <a:xfrm>
            <a:off x="11728267" y="314336"/>
            <a:ext cx="123825" cy="133350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2" name="VenueName"/>
          <p:cNvSpPr>
            <a:spLocks/>
          </p:cNvSpPr>
          <p:nvPr/>
        </p:nvSpPr>
        <p:spPr>
          <a:xfrm>
            <a:off x="1192682" y="220269"/>
            <a:ext cx="1778000" cy="348914"/>
          </a:xfrm>
          <a:prstGeom prst="rect">
            <a:avLst/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97200" rIns="90000" bIns="118800" anchor="ctr">
            <a:spAutoFit/>
          </a:bodyPr>
          <a:lstStyle/>
          <a:p>
            <a:pPr defTabSz="914400"/>
            <a:r>
              <a:rPr lang="en-GB" sz="850" dirty="0">
                <a:latin typeface="Montserrat"/>
              </a:rPr>
              <a:t>Bathurst Arms GL77BZ</a:t>
            </a:r>
          </a:p>
        </p:txBody>
      </p:sp>
      <p:sp>
        <p:nvSpPr>
          <p:cNvPr id="3" name="FooterStart"/>
          <p:cNvSpPr>
            <a:spLocks/>
          </p:cNvSpPr>
          <p:nvPr/>
        </p:nvSpPr>
        <p:spPr>
          <a:xfrm>
            <a:off x="0" y="6604080"/>
            <a:ext cx="12192000" cy="254069"/>
          </a:xfrm>
          <a:prstGeom prst="parallelogram">
            <a:avLst>
              <a:gd name="adj" fmla="val 0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endParaRPr lang="en-GB" sz="900" dirty="0">
              <a:latin typeface="Montserrat"/>
            </a:endParaRPr>
          </a:p>
        </p:txBody>
      </p:sp>
      <p:sp>
        <p:nvSpPr>
          <p:cNvPr id="4" name="FooterInfo3"/>
          <p:cNvSpPr>
            <a:spLocks/>
          </p:cNvSpPr>
          <p:nvPr/>
        </p:nvSpPr>
        <p:spPr>
          <a:xfrm>
            <a:off x="8185608" y="6623021"/>
            <a:ext cx="4006392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endParaRPr lang="en-GB" sz="850" dirty="0">
              <a:solidFill>
                <a:schemeClr val="tx1"/>
              </a:solidFill>
              <a:latin typeface="Montserrat"/>
            </a:endParaRPr>
          </a:p>
        </p:txBody>
      </p:sp>
      <p:sp>
        <p:nvSpPr>
          <p:cNvPr id="5" name="FooterInfo2"/>
          <p:cNvSpPr>
            <a:spLocks/>
          </p:cNvSpPr>
          <p:nvPr/>
        </p:nvSpPr>
        <p:spPr>
          <a:xfrm>
            <a:off x="4091236" y="6623021"/>
            <a:ext cx="4006392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endParaRPr lang="en-GB" sz="850" dirty="0">
              <a:solidFill>
                <a:schemeClr val="tx1"/>
              </a:solidFill>
              <a:latin typeface="Montserrat"/>
            </a:endParaRPr>
          </a:p>
        </p:txBody>
      </p:sp>
      <p:sp>
        <p:nvSpPr>
          <p:cNvPr id="11" name="FooterInfo1"/>
          <p:cNvSpPr>
            <a:spLocks/>
          </p:cNvSpPr>
          <p:nvPr/>
        </p:nvSpPr>
        <p:spPr>
          <a:xfrm>
            <a:off x="-8967" y="6619343"/>
            <a:ext cx="4015359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850" dirty="0">
                <a:solidFill>
                  <a:schemeClr val="tx1"/>
                </a:solidFill>
                <a:latin typeface="Montserrat"/>
              </a:rPr>
              <a:t>872 Site Customers</a:t>
            </a:r>
          </a:p>
        </p:txBody>
      </p:sp>
      <p:graphicFrame>
        <p:nvGraphicFramePr>
          <p:cNvPr id="10" name="Chart 9"/>
          <p:cNvGraphicFramePr/>
          <p:nvPr/>
        </p:nvGraphicFramePr>
        <p:xfrm>
          <a:off x="0" y="0"/>
          <a:ext cx="0" cy="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8"/>
          </a:graphicData>
        </a:graphic>
      </p:graphicFrame>
      <p:graphicFrame>
        <p:nvGraphicFramePr>
          <p:cNvPr id="12" name="Chart 11"/>
          <p:cNvGraphicFramePr/>
          <p:nvPr/>
        </p:nvGraphicFramePr>
        <p:xfrm>
          <a:off x="0" y="0"/>
          <a:ext cx="0" cy="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9"/>
          </a:graphicData>
        </a:graphic>
      </p:graphicFrame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phic 5"/>
          <p:cNvPicPr>
            <a:picLocks noChangeAspect="1"/>
          </p:cNvPicPr>
          <p:nvPr/>
        </p:nvPicPr>
        <p:blipFill>
          <a:blip r:embed="rId2">
            <a:lum/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7292671" y="1614831"/>
            <a:ext cx="4483693" cy="1883452"/>
          </a:xfrm>
          <a:prstGeom prst="rect">
            <a:avLst/>
          </a:prstGeom>
          <a:ln>
            <a:headEnd type="none"/>
            <a:tailEnd type="none"/>
          </a:ln>
        </p:spPr>
      </p:pic>
      <p:graphicFrame>
        <p:nvGraphicFramePr>
          <p:cNvPr id="9" name="ComparisonChart"/>
          <p:cNvGraphicFramePr/>
          <p:nvPr/>
        </p:nvGraphicFramePr>
        <p:xfrm>
          <a:off x="221673" y="3176795"/>
          <a:ext cx="10853677" cy="33285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8" name="DifferenceChart"/>
          <p:cNvGraphicFramePr/>
          <p:nvPr/>
        </p:nvGraphicFramePr>
        <p:xfrm>
          <a:off x="221673" y="1614831"/>
          <a:ext cx="10853677" cy="15619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pic>
        <p:nvPicPr>
          <p:cNvPr id="7" name="Graphic 6"/>
          <p:cNvPicPr>
            <a:picLocks noChangeAspect="1"/>
          </p:cNvPicPr>
          <p:nvPr/>
        </p:nvPicPr>
        <p:blipFill>
          <a:blip r:embed="rId6">
            <a:lum/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11439096" y="6204295"/>
            <a:ext cx="559459" cy="235010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24" name="ReportDescription"/>
          <p:cNvSpPr>
            <a:spLocks/>
          </p:cNvSpPr>
          <p:nvPr/>
        </p:nvSpPr>
        <p:spPr>
          <a:xfrm>
            <a:off x="3238499" y="1173576"/>
            <a:ext cx="8760056" cy="302387"/>
          </a:xfrm>
          <a:prstGeom prst="rect">
            <a:avLst/>
          </a:prstGeom>
          <a:solidFill>
            <a:schemeClr val="bg1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r>
              <a:rPr lang="en-GB" sz="900" dirty="0">
                <a:solidFill>
                  <a:schemeClr val="bg2">
                    <a:lumMod val="25000"/>
                  </a:schemeClr>
                </a:solidFill>
                <a:latin typeface="Montserrat"/>
              </a:rPr>
              <a:t>% of spend for Bathurst Arms GL77BZ and 99 Chains in 3 Miles from 08/11/2023 - 30/10/2024 split by Age Range</a:t>
            </a:r>
          </a:p>
        </p:txBody>
      </p:sp>
      <p:sp>
        <p:nvSpPr>
          <p:cNvPr id="25" name="Header"/>
          <p:cNvSpPr>
            <a:spLocks/>
          </p:cNvSpPr>
          <p:nvPr/>
        </p:nvSpPr>
        <p:spPr>
          <a:xfrm>
            <a:off x="-8965" y="168"/>
            <a:ext cx="12200965" cy="751270"/>
          </a:xfrm>
          <a:prstGeom prst="rect">
            <a:avLst/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sz="1400" dirty="0">
              <a:latin typeface="Montserrat"/>
            </a:endParaRPr>
          </a:p>
        </p:txBody>
      </p:sp>
      <p:sp>
        <p:nvSpPr>
          <p:cNvPr id="26" name="Rectangle 25"/>
          <p:cNvSpPr>
            <a:spLocks/>
          </p:cNvSpPr>
          <p:nvPr/>
        </p:nvSpPr>
        <p:spPr>
          <a:xfrm>
            <a:off x="-8966" y="739934"/>
            <a:ext cx="838565" cy="497878"/>
          </a:xfrm>
          <a:prstGeom prst="rect">
            <a:avLst/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dirty="0"/>
          </a:p>
        </p:txBody>
      </p:sp>
      <p:sp>
        <p:nvSpPr>
          <p:cNvPr id="27" name="ReportHeader"/>
          <p:cNvSpPr>
            <a:spLocks/>
          </p:cNvSpPr>
          <p:nvPr/>
        </p:nvSpPr>
        <p:spPr>
          <a:xfrm>
            <a:off x="3238498" y="807671"/>
            <a:ext cx="8760057" cy="365962"/>
          </a:xfrm>
          <a:prstGeom prst="rect">
            <a:avLst/>
          </a:prstGeom>
          <a:solidFill>
            <a:schemeClr val="bg1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r>
              <a:rPr lang="en-GB" sz="1000" dirty="0">
                <a:solidFill>
                  <a:schemeClr val="bg2">
                    <a:lumMod val="25000"/>
                  </a:schemeClr>
                </a:solidFill>
                <a:latin typeface="Montserrat"/>
              </a:rPr>
              <a:t>How does the age profile of customers who visit Bathurst Arms GL77BZ compare versus its competitors?</a:t>
            </a:r>
          </a:p>
        </p:txBody>
      </p:sp>
      <p:sp>
        <p:nvSpPr>
          <p:cNvPr id="28" name="SubHeader"/>
          <p:cNvSpPr>
            <a:spLocks/>
          </p:cNvSpPr>
          <p:nvPr/>
        </p:nvSpPr>
        <p:spPr>
          <a:xfrm>
            <a:off x="488839" y="739934"/>
            <a:ext cx="2749661" cy="497878"/>
          </a:xfrm>
          <a:prstGeom prst="parallelogram">
            <a:avLst>
              <a:gd name="adj" fmla="val 54111"/>
            </a:avLst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anchor="t"/>
          <a:lstStyle/>
          <a:p>
            <a:pPr defTabSz="914400"/>
            <a:r>
              <a:rPr lang="en-GB" sz="1100" dirty="0">
                <a:latin typeface="Montserrat"/>
              </a:rPr>
              <a:t>Age</a:t>
            </a:r>
          </a:p>
        </p:txBody>
      </p:sp>
      <p:pic>
        <p:nvPicPr>
          <p:cNvPr id="29" name="Graphic 28"/>
          <p:cNvPicPr>
            <a:picLocks noChangeAspect="1"/>
          </p:cNvPicPr>
          <p:nvPr/>
        </p:nvPicPr>
        <p:blipFill>
          <a:blip r:embed="rId8">
            <a:lum/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209043" y="215718"/>
            <a:ext cx="908910" cy="353465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30" name="Rectangle 29"/>
          <p:cNvSpPr>
            <a:spLocks/>
          </p:cNvSpPr>
          <p:nvPr/>
        </p:nvSpPr>
        <p:spPr>
          <a:xfrm>
            <a:off x="216914" y="253920"/>
            <a:ext cx="783762" cy="270940"/>
          </a:xfrm>
          <a:prstGeom prst="rect">
            <a:avLst/>
          </a:prstGeom>
          <a:noFill/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r>
              <a:rPr lang="en-GB" sz="850" spc="20" dirty="0">
                <a:latin typeface="Montserrat"/>
              </a:rPr>
              <a:t>Site </a:t>
            </a:r>
            <a:r>
              <a:rPr lang="en-GB" sz="850" kern="800" spc="20" dirty="0">
                <a:latin typeface="Montserrat"/>
              </a:rPr>
              <a:t>Intel</a:t>
            </a:r>
          </a:p>
        </p:txBody>
      </p:sp>
      <p:pic>
        <p:nvPicPr>
          <p:cNvPr id="31" name="Graphic 30"/>
          <p:cNvPicPr>
            <a:picLocks noChangeAspect="1"/>
          </p:cNvPicPr>
          <p:nvPr/>
        </p:nvPicPr>
        <p:blipFill>
          <a:blip r:embed="rId8">
            <a:lum/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rot="10800000">
            <a:off x="1015089" y="215718"/>
            <a:ext cx="908910" cy="353465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33" name="Graphic 32"/>
          <p:cNvPicPr>
            <a:picLocks noChangeAspect="1"/>
          </p:cNvPicPr>
          <p:nvPr/>
        </p:nvPicPr>
        <p:blipFill>
          <a:blip r:embed="rId10">
            <a:lum/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>
            <a:off x="11427055" y="212020"/>
            <a:ext cx="571500" cy="352425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34" name="Radius"/>
          <p:cNvSpPr>
            <a:spLocks/>
          </p:cNvSpPr>
          <p:nvPr/>
        </p:nvSpPr>
        <p:spPr>
          <a:xfrm>
            <a:off x="7642381" y="209428"/>
            <a:ext cx="1143727" cy="346966"/>
          </a:xfrm>
          <a:prstGeom prst="parallelogram">
            <a:avLst>
              <a:gd name="adj" fmla="val 47603"/>
            </a:avLst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900" dirty="0">
                <a:latin typeface="Montserrat"/>
              </a:rPr>
              <a:t>3 Miles</a:t>
            </a:r>
          </a:p>
        </p:txBody>
      </p:sp>
      <p:pic>
        <p:nvPicPr>
          <p:cNvPr id="35" name="Graphic 34"/>
          <p:cNvPicPr>
            <a:picLocks noChangeAspect="1"/>
          </p:cNvPicPr>
          <p:nvPr/>
        </p:nvPicPr>
        <p:blipFill>
          <a:blip r:embed="rId12">
            <a:lum/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>
            <a:off x="5959533" y="174526"/>
            <a:ext cx="474606" cy="304492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36" name="Graphic 35"/>
          <p:cNvPicPr>
            <a:picLocks noChangeAspect="1"/>
          </p:cNvPicPr>
          <p:nvPr/>
        </p:nvPicPr>
        <p:blipFill>
          <a:blip r:embed="rId14">
            <a:lum/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>
            <a:off x="300137" y="760427"/>
            <a:ext cx="278402" cy="278400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37" name="Chains"/>
          <p:cNvSpPr>
            <a:spLocks/>
          </p:cNvSpPr>
          <p:nvPr/>
        </p:nvSpPr>
        <p:spPr>
          <a:xfrm>
            <a:off x="8695793" y="212019"/>
            <a:ext cx="1283473" cy="349835"/>
          </a:xfrm>
          <a:prstGeom prst="parallelogram">
            <a:avLst>
              <a:gd name="adj" fmla="val 47603"/>
            </a:avLst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900" dirty="0">
                <a:latin typeface="Montserrat"/>
              </a:rPr>
              <a:t>99 Chains</a:t>
            </a:r>
          </a:p>
        </p:txBody>
      </p:sp>
      <p:sp>
        <p:nvSpPr>
          <p:cNvPr id="38" name="DateRange"/>
          <p:cNvSpPr>
            <a:spLocks/>
          </p:cNvSpPr>
          <p:nvPr/>
        </p:nvSpPr>
        <p:spPr>
          <a:xfrm>
            <a:off x="9887119" y="212020"/>
            <a:ext cx="1891883" cy="352425"/>
          </a:xfrm>
          <a:prstGeom prst="parallelogram">
            <a:avLst>
              <a:gd name="adj" fmla="val 47603"/>
            </a:avLst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defTabSz="914400"/>
            <a:r>
              <a:rPr lang="en-GB" sz="900" dirty="0">
                <a:latin typeface="Montserrat"/>
              </a:rPr>
              <a:t>08/11/2023 - 30/10/2024</a:t>
            </a:r>
          </a:p>
        </p:txBody>
      </p:sp>
      <p:pic>
        <p:nvPicPr>
          <p:cNvPr id="39" name="Graphic 38"/>
          <p:cNvPicPr>
            <a:picLocks noChangeAspect="1"/>
          </p:cNvPicPr>
          <p:nvPr/>
        </p:nvPicPr>
        <p:blipFill>
          <a:blip r:embed="rId16">
            <a:lum/>
            <a:extLst>
              <a:ext uri="{96DAC541-7B7A-43D3-8B79-37D633B846F1}">
                <asvg:svgBlip xmlns:asvg="http://schemas.microsoft.com/office/drawing/2016/SVG/main" r:embed="rId17"/>
              </a:ext>
            </a:extLst>
          </a:blip>
          <a:srcRect/>
          <a:stretch>
            <a:fillRect/>
          </a:stretch>
        </p:blipFill>
        <p:spPr>
          <a:xfrm>
            <a:off x="11728267" y="314336"/>
            <a:ext cx="123825" cy="133350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2" name="VenueName"/>
          <p:cNvSpPr>
            <a:spLocks/>
          </p:cNvSpPr>
          <p:nvPr/>
        </p:nvSpPr>
        <p:spPr>
          <a:xfrm>
            <a:off x="1192682" y="220269"/>
            <a:ext cx="1778000" cy="348914"/>
          </a:xfrm>
          <a:prstGeom prst="rect">
            <a:avLst/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97200" rIns="90000" bIns="118800" anchor="ctr">
            <a:spAutoFit/>
          </a:bodyPr>
          <a:lstStyle/>
          <a:p>
            <a:pPr defTabSz="914400"/>
            <a:r>
              <a:rPr lang="en-GB" sz="850" dirty="0">
                <a:latin typeface="Montserrat"/>
              </a:rPr>
              <a:t>Bathurst Arms GL77BZ</a:t>
            </a:r>
          </a:p>
        </p:txBody>
      </p:sp>
      <p:sp>
        <p:nvSpPr>
          <p:cNvPr id="3" name="FooterStart"/>
          <p:cNvSpPr>
            <a:spLocks/>
          </p:cNvSpPr>
          <p:nvPr/>
        </p:nvSpPr>
        <p:spPr>
          <a:xfrm>
            <a:off x="0" y="6604080"/>
            <a:ext cx="12192000" cy="254069"/>
          </a:xfrm>
          <a:prstGeom prst="parallelogram">
            <a:avLst>
              <a:gd name="adj" fmla="val 0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endParaRPr lang="en-GB" sz="900" dirty="0">
              <a:latin typeface="Montserrat"/>
            </a:endParaRPr>
          </a:p>
        </p:txBody>
      </p:sp>
      <p:sp>
        <p:nvSpPr>
          <p:cNvPr id="4" name="FooterInfo3"/>
          <p:cNvSpPr>
            <a:spLocks/>
          </p:cNvSpPr>
          <p:nvPr/>
        </p:nvSpPr>
        <p:spPr>
          <a:xfrm>
            <a:off x="8185608" y="6623021"/>
            <a:ext cx="4006392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850" dirty="0">
                <a:solidFill>
                  <a:schemeClr val="tx1"/>
                </a:solidFill>
                <a:latin typeface="Montserrat"/>
              </a:rPr>
              <a:t>494 Competitor Customers</a:t>
            </a:r>
          </a:p>
        </p:txBody>
      </p:sp>
      <p:sp>
        <p:nvSpPr>
          <p:cNvPr id="5" name="FooterInfo2"/>
          <p:cNvSpPr>
            <a:spLocks/>
          </p:cNvSpPr>
          <p:nvPr/>
        </p:nvSpPr>
        <p:spPr>
          <a:xfrm>
            <a:off x="4091236" y="6623021"/>
            <a:ext cx="4006392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850" dirty="0">
                <a:solidFill>
                  <a:schemeClr val="tx1"/>
                </a:solidFill>
                <a:latin typeface="Montserrat"/>
              </a:rPr>
              <a:t>7 Competitors</a:t>
            </a:r>
          </a:p>
        </p:txBody>
      </p:sp>
      <p:sp>
        <p:nvSpPr>
          <p:cNvPr id="11" name="FooterInfo1"/>
          <p:cNvSpPr>
            <a:spLocks/>
          </p:cNvSpPr>
          <p:nvPr/>
        </p:nvSpPr>
        <p:spPr>
          <a:xfrm>
            <a:off x="-8967" y="6619343"/>
            <a:ext cx="4015359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850" dirty="0">
                <a:solidFill>
                  <a:schemeClr val="tx1"/>
                </a:solidFill>
                <a:latin typeface="Montserrat"/>
              </a:rPr>
              <a:t>461 Site Customers</a:t>
            </a:r>
          </a:p>
        </p:txBody>
      </p:sp>
      <p:graphicFrame>
        <p:nvGraphicFramePr>
          <p:cNvPr id="10" name="Chart 9"/>
          <p:cNvGraphicFramePr/>
          <p:nvPr/>
        </p:nvGraphicFramePr>
        <p:xfrm>
          <a:off x="0" y="0"/>
          <a:ext cx="0" cy="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8"/>
          </a:graphicData>
        </a:graphic>
      </p:graphicFrame>
      <p:graphicFrame>
        <p:nvGraphicFramePr>
          <p:cNvPr id="12" name="Chart 11"/>
          <p:cNvGraphicFramePr/>
          <p:nvPr/>
        </p:nvGraphicFramePr>
        <p:xfrm>
          <a:off x="0" y="0"/>
          <a:ext cx="0" cy="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9"/>
          </a:graphicData>
        </a:graphic>
      </p:graphicFrame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phic 5"/>
          <p:cNvPicPr>
            <a:picLocks noChangeAspect="1"/>
          </p:cNvPicPr>
          <p:nvPr/>
        </p:nvPicPr>
        <p:blipFill>
          <a:blip r:embed="rId2">
            <a:lum/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7292671" y="1614831"/>
            <a:ext cx="4483693" cy="1883452"/>
          </a:xfrm>
          <a:prstGeom prst="rect">
            <a:avLst/>
          </a:prstGeom>
          <a:ln>
            <a:headEnd type="none"/>
            <a:tailEnd type="none"/>
          </a:ln>
        </p:spPr>
      </p:pic>
      <p:graphicFrame>
        <p:nvGraphicFramePr>
          <p:cNvPr id="9" name="ComparisonChart"/>
          <p:cNvGraphicFramePr/>
          <p:nvPr/>
        </p:nvGraphicFramePr>
        <p:xfrm>
          <a:off x="221673" y="3176795"/>
          <a:ext cx="10853677" cy="33285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8" name="DifferenceChart"/>
          <p:cNvGraphicFramePr/>
          <p:nvPr/>
        </p:nvGraphicFramePr>
        <p:xfrm>
          <a:off x="221673" y="1614831"/>
          <a:ext cx="10853677" cy="15619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pic>
        <p:nvPicPr>
          <p:cNvPr id="7" name="Graphic 6"/>
          <p:cNvPicPr>
            <a:picLocks noChangeAspect="1"/>
          </p:cNvPicPr>
          <p:nvPr/>
        </p:nvPicPr>
        <p:blipFill>
          <a:blip r:embed="rId6">
            <a:lum/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11439096" y="6204295"/>
            <a:ext cx="559459" cy="235010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24" name="ReportDescription"/>
          <p:cNvSpPr>
            <a:spLocks/>
          </p:cNvSpPr>
          <p:nvPr/>
        </p:nvSpPr>
        <p:spPr>
          <a:xfrm>
            <a:off x="3238499" y="1173576"/>
            <a:ext cx="8760056" cy="302387"/>
          </a:xfrm>
          <a:prstGeom prst="rect">
            <a:avLst/>
          </a:prstGeom>
          <a:solidFill>
            <a:schemeClr val="bg1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r>
              <a:rPr lang="en-GB" sz="900" dirty="0">
                <a:solidFill>
                  <a:schemeClr val="bg2">
                    <a:lumMod val="25000"/>
                  </a:schemeClr>
                </a:solidFill>
                <a:latin typeface="Montserrat"/>
              </a:rPr>
              <a:t>% of spend for Bathurst Arms GL77BZ and 99 Chains in 3 Miles from 08/11/2023 - 30/10/2024 split by Affluence</a:t>
            </a:r>
          </a:p>
        </p:txBody>
      </p:sp>
      <p:sp>
        <p:nvSpPr>
          <p:cNvPr id="25" name="Header"/>
          <p:cNvSpPr>
            <a:spLocks/>
          </p:cNvSpPr>
          <p:nvPr/>
        </p:nvSpPr>
        <p:spPr>
          <a:xfrm>
            <a:off x="-8965" y="168"/>
            <a:ext cx="12200965" cy="751270"/>
          </a:xfrm>
          <a:prstGeom prst="rect">
            <a:avLst/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sz="1400" dirty="0">
              <a:latin typeface="Montserrat"/>
            </a:endParaRPr>
          </a:p>
        </p:txBody>
      </p:sp>
      <p:sp>
        <p:nvSpPr>
          <p:cNvPr id="26" name="Rectangle 25"/>
          <p:cNvSpPr>
            <a:spLocks/>
          </p:cNvSpPr>
          <p:nvPr/>
        </p:nvSpPr>
        <p:spPr>
          <a:xfrm>
            <a:off x="-8966" y="739934"/>
            <a:ext cx="838565" cy="497878"/>
          </a:xfrm>
          <a:prstGeom prst="rect">
            <a:avLst/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dirty="0"/>
          </a:p>
        </p:txBody>
      </p:sp>
      <p:sp>
        <p:nvSpPr>
          <p:cNvPr id="27" name="ReportHeader"/>
          <p:cNvSpPr>
            <a:spLocks/>
          </p:cNvSpPr>
          <p:nvPr/>
        </p:nvSpPr>
        <p:spPr>
          <a:xfrm>
            <a:off x="3238498" y="807671"/>
            <a:ext cx="8760057" cy="365962"/>
          </a:xfrm>
          <a:prstGeom prst="rect">
            <a:avLst/>
          </a:prstGeom>
          <a:solidFill>
            <a:schemeClr val="bg1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r>
              <a:rPr lang="en-GB" sz="1000" dirty="0">
                <a:solidFill>
                  <a:schemeClr val="bg2">
                    <a:lumMod val="25000"/>
                  </a:schemeClr>
                </a:solidFill>
                <a:latin typeface="Montserrat"/>
              </a:rPr>
              <a:t>How does the affluence of customers who visit Bathurst Arms GL77BZ compare versus its competitors?</a:t>
            </a:r>
          </a:p>
        </p:txBody>
      </p:sp>
      <p:sp>
        <p:nvSpPr>
          <p:cNvPr id="28" name="SubHeader"/>
          <p:cNvSpPr>
            <a:spLocks/>
          </p:cNvSpPr>
          <p:nvPr/>
        </p:nvSpPr>
        <p:spPr>
          <a:xfrm>
            <a:off x="488839" y="739934"/>
            <a:ext cx="2749661" cy="497878"/>
          </a:xfrm>
          <a:prstGeom prst="parallelogram">
            <a:avLst>
              <a:gd name="adj" fmla="val 54111"/>
            </a:avLst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anchor="t"/>
          <a:lstStyle/>
          <a:p>
            <a:pPr defTabSz="914400"/>
            <a:r>
              <a:rPr lang="en-GB" sz="1100" dirty="0">
                <a:latin typeface="Montserrat"/>
              </a:rPr>
              <a:t>Affluence</a:t>
            </a:r>
          </a:p>
        </p:txBody>
      </p:sp>
      <p:pic>
        <p:nvPicPr>
          <p:cNvPr id="29" name="Graphic 28"/>
          <p:cNvPicPr>
            <a:picLocks noChangeAspect="1"/>
          </p:cNvPicPr>
          <p:nvPr/>
        </p:nvPicPr>
        <p:blipFill>
          <a:blip r:embed="rId8">
            <a:lum/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209043" y="215718"/>
            <a:ext cx="908910" cy="353465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30" name="Rectangle 29"/>
          <p:cNvSpPr>
            <a:spLocks/>
          </p:cNvSpPr>
          <p:nvPr/>
        </p:nvSpPr>
        <p:spPr>
          <a:xfrm>
            <a:off x="216914" y="253920"/>
            <a:ext cx="783762" cy="270940"/>
          </a:xfrm>
          <a:prstGeom prst="rect">
            <a:avLst/>
          </a:prstGeom>
          <a:noFill/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r>
              <a:rPr lang="en-GB" sz="850" spc="20" dirty="0">
                <a:latin typeface="Montserrat"/>
              </a:rPr>
              <a:t>Site </a:t>
            </a:r>
            <a:r>
              <a:rPr lang="en-GB" sz="850" kern="800" spc="20" dirty="0">
                <a:latin typeface="Montserrat"/>
              </a:rPr>
              <a:t>Intel</a:t>
            </a:r>
          </a:p>
        </p:txBody>
      </p:sp>
      <p:pic>
        <p:nvPicPr>
          <p:cNvPr id="31" name="Graphic 30"/>
          <p:cNvPicPr>
            <a:picLocks noChangeAspect="1"/>
          </p:cNvPicPr>
          <p:nvPr/>
        </p:nvPicPr>
        <p:blipFill>
          <a:blip r:embed="rId8">
            <a:lum/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rot="10800000">
            <a:off x="1015089" y="215718"/>
            <a:ext cx="908910" cy="353465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33" name="Graphic 32"/>
          <p:cNvPicPr>
            <a:picLocks noChangeAspect="1"/>
          </p:cNvPicPr>
          <p:nvPr/>
        </p:nvPicPr>
        <p:blipFill>
          <a:blip r:embed="rId10">
            <a:lum/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>
            <a:off x="11427055" y="212020"/>
            <a:ext cx="571500" cy="352425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34" name="Radius"/>
          <p:cNvSpPr>
            <a:spLocks/>
          </p:cNvSpPr>
          <p:nvPr/>
        </p:nvSpPr>
        <p:spPr>
          <a:xfrm>
            <a:off x="7642381" y="209428"/>
            <a:ext cx="1143727" cy="346966"/>
          </a:xfrm>
          <a:prstGeom prst="parallelogram">
            <a:avLst>
              <a:gd name="adj" fmla="val 47603"/>
            </a:avLst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900" dirty="0">
                <a:latin typeface="Montserrat"/>
              </a:rPr>
              <a:t>3 Miles</a:t>
            </a:r>
          </a:p>
        </p:txBody>
      </p:sp>
      <p:pic>
        <p:nvPicPr>
          <p:cNvPr id="35" name="Graphic 34"/>
          <p:cNvPicPr>
            <a:picLocks noChangeAspect="1"/>
          </p:cNvPicPr>
          <p:nvPr/>
        </p:nvPicPr>
        <p:blipFill>
          <a:blip r:embed="rId12">
            <a:lum/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>
            <a:off x="5959533" y="174526"/>
            <a:ext cx="474606" cy="304492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36" name="Graphic 35"/>
          <p:cNvPicPr>
            <a:picLocks noChangeAspect="1"/>
          </p:cNvPicPr>
          <p:nvPr/>
        </p:nvPicPr>
        <p:blipFill>
          <a:blip r:embed="rId14">
            <a:lum/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>
            <a:off x="300137" y="760427"/>
            <a:ext cx="278402" cy="278400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37" name="Chains"/>
          <p:cNvSpPr>
            <a:spLocks/>
          </p:cNvSpPr>
          <p:nvPr/>
        </p:nvSpPr>
        <p:spPr>
          <a:xfrm>
            <a:off x="8695793" y="212019"/>
            <a:ext cx="1283473" cy="349835"/>
          </a:xfrm>
          <a:prstGeom prst="parallelogram">
            <a:avLst>
              <a:gd name="adj" fmla="val 47603"/>
            </a:avLst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900" dirty="0">
                <a:latin typeface="Montserrat"/>
              </a:rPr>
              <a:t>99 Chains</a:t>
            </a:r>
          </a:p>
        </p:txBody>
      </p:sp>
      <p:sp>
        <p:nvSpPr>
          <p:cNvPr id="38" name="DateRange"/>
          <p:cNvSpPr>
            <a:spLocks/>
          </p:cNvSpPr>
          <p:nvPr/>
        </p:nvSpPr>
        <p:spPr>
          <a:xfrm>
            <a:off x="9887119" y="212020"/>
            <a:ext cx="1891883" cy="352425"/>
          </a:xfrm>
          <a:prstGeom prst="parallelogram">
            <a:avLst>
              <a:gd name="adj" fmla="val 47603"/>
            </a:avLst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defTabSz="914400"/>
            <a:r>
              <a:rPr lang="en-GB" sz="900" dirty="0">
                <a:latin typeface="Montserrat"/>
              </a:rPr>
              <a:t>08/11/2023 - 30/10/2024</a:t>
            </a:r>
          </a:p>
        </p:txBody>
      </p:sp>
      <p:pic>
        <p:nvPicPr>
          <p:cNvPr id="39" name="Graphic 38"/>
          <p:cNvPicPr>
            <a:picLocks noChangeAspect="1"/>
          </p:cNvPicPr>
          <p:nvPr/>
        </p:nvPicPr>
        <p:blipFill>
          <a:blip r:embed="rId16">
            <a:lum/>
            <a:extLst>
              <a:ext uri="{96DAC541-7B7A-43D3-8B79-37D633B846F1}">
                <asvg:svgBlip xmlns:asvg="http://schemas.microsoft.com/office/drawing/2016/SVG/main" r:embed="rId17"/>
              </a:ext>
            </a:extLst>
          </a:blip>
          <a:srcRect/>
          <a:stretch>
            <a:fillRect/>
          </a:stretch>
        </p:blipFill>
        <p:spPr>
          <a:xfrm>
            <a:off x="11728267" y="314336"/>
            <a:ext cx="123825" cy="133350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2" name="VenueName"/>
          <p:cNvSpPr>
            <a:spLocks/>
          </p:cNvSpPr>
          <p:nvPr/>
        </p:nvSpPr>
        <p:spPr>
          <a:xfrm>
            <a:off x="1192682" y="220269"/>
            <a:ext cx="1778000" cy="348914"/>
          </a:xfrm>
          <a:prstGeom prst="rect">
            <a:avLst/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97200" rIns="90000" bIns="118800" anchor="ctr">
            <a:spAutoFit/>
          </a:bodyPr>
          <a:lstStyle/>
          <a:p>
            <a:pPr defTabSz="914400"/>
            <a:r>
              <a:rPr lang="en-GB" sz="850" dirty="0">
                <a:latin typeface="Montserrat"/>
              </a:rPr>
              <a:t>Bathurst Arms GL77BZ</a:t>
            </a:r>
          </a:p>
        </p:txBody>
      </p:sp>
      <p:sp>
        <p:nvSpPr>
          <p:cNvPr id="3" name="FooterStart"/>
          <p:cNvSpPr>
            <a:spLocks/>
          </p:cNvSpPr>
          <p:nvPr/>
        </p:nvSpPr>
        <p:spPr>
          <a:xfrm>
            <a:off x="0" y="6604080"/>
            <a:ext cx="12192000" cy="254069"/>
          </a:xfrm>
          <a:prstGeom prst="parallelogram">
            <a:avLst>
              <a:gd name="adj" fmla="val 0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endParaRPr lang="en-GB" sz="900" dirty="0">
              <a:latin typeface="Montserrat"/>
            </a:endParaRPr>
          </a:p>
        </p:txBody>
      </p:sp>
      <p:sp>
        <p:nvSpPr>
          <p:cNvPr id="4" name="FooterInfo3"/>
          <p:cNvSpPr>
            <a:spLocks/>
          </p:cNvSpPr>
          <p:nvPr/>
        </p:nvSpPr>
        <p:spPr>
          <a:xfrm>
            <a:off x="8185608" y="6623021"/>
            <a:ext cx="4006392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850" dirty="0">
                <a:solidFill>
                  <a:schemeClr val="tx1"/>
                </a:solidFill>
                <a:latin typeface="Montserrat"/>
              </a:rPr>
              <a:t>497 Competitor Customers</a:t>
            </a:r>
          </a:p>
        </p:txBody>
      </p:sp>
      <p:sp>
        <p:nvSpPr>
          <p:cNvPr id="5" name="FooterInfo2"/>
          <p:cNvSpPr>
            <a:spLocks/>
          </p:cNvSpPr>
          <p:nvPr/>
        </p:nvSpPr>
        <p:spPr>
          <a:xfrm>
            <a:off x="4091236" y="6623021"/>
            <a:ext cx="4006392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850" dirty="0">
                <a:solidFill>
                  <a:schemeClr val="tx1"/>
                </a:solidFill>
                <a:latin typeface="Montserrat"/>
              </a:rPr>
              <a:t>7 Competitors</a:t>
            </a:r>
          </a:p>
        </p:txBody>
      </p:sp>
      <p:sp>
        <p:nvSpPr>
          <p:cNvPr id="11" name="FooterInfo1"/>
          <p:cNvSpPr>
            <a:spLocks/>
          </p:cNvSpPr>
          <p:nvPr/>
        </p:nvSpPr>
        <p:spPr>
          <a:xfrm>
            <a:off x="-8967" y="6619343"/>
            <a:ext cx="4015359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850" dirty="0">
                <a:solidFill>
                  <a:schemeClr val="tx1"/>
                </a:solidFill>
                <a:latin typeface="Montserrat"/>
              </a:rPr>
              <a:t>461 Site Customers</a:t>
            </a:r>
          </a:p>
        </p:txBody>
      </p:sp>
      <p:graphicFrame>
        <p:nvGraphicFramePr>
          <p:cNvPr id="10" name="Chart 9"/>
          <p:cNvGraphicFramePr/>
          <p:nvPr/>
        </p:nvGraphicFramePr>
        <p:xfrm>
          <a:off x="0" y="0"/>
          <a:ext cx="0" cy="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8"/>
          </a:graphicData>
        </a:graphic>
      </p:graphicFrame>
      <p:graphicFrame>
        <p:nvGraphicFramePr>
          <p:cNvPr id="12" name="Chart 11"/>
          <p:cNvGraphicFramePr/>
          <p:nvPr/>
        </p:nvGraphicFramePr>
        <p:xfrm>
          <a:off x="0" y="0"/>
          <a:ext cx="0" cy="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9"/>
          </a:graphicData>
        </a:graphic>
      </p:graphicFrame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phic 5"/>
          <p:cNvPicPr>
            <a:picLocks noChangeAspect="1"/>
          </p:cNvPicPr>
          <p:nvPr/>
        </p:nvPicPr>
        <p:blipFill>
          <a:blip r:embed="rId2">
            <a:lum/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7292671" y="1614831"/>
            <a:ext cx="4483693" cy="1883452"/>
          </a:xfrm>
          <a:prstGeom prst="rect">
            <a:avLst/>
          </a:prstGeom>
          <a:ln>
            <a:headEnd type="none"/>
            <a:tailEnd type="none"/>
          </a:ln>
        </p:spPr>
      </p:pic>
      <p:graphicFrame>
        <p:nvGraphicFramePr>
          <p:cNvPr id="9" name="ComparisonChart"/>
          <p:cNvGraphicFramePr/>
          <p:nvPr/>
        </p:nvGraphicFramePr>
        <p:xfrm>
          <a:off x="221673" y="3176795"/>
          <a:ext cx="10853677" cy="33285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8" name="DifferenceChart"/>
          <p:cNvGraphicFramePr/>
          <p:nvPr/>
        </p:nvGraphicFramePr>
        <p:xfrm>
          <a:off x="221673" y="1614831"/>
          <a:ext cx="10853677" cy="15619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pic>
        <p:nvPicPr>
          <p:cNvPr id="7" name="Graphic 6"/>
          <p:cNvPicPr>
            <a:picLocks noChangeAspect="1"/>
          </p:cNvPicPr>
          <p:nvPr/>
        </p:nvPicPr>
        <p:blipFill>
          <a:blip r:embed="rId6">
            <a:lum/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11439096" y="6204295"/>
            <a:ext cx="559459" cy="235010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24" name="ReportDescription"/>
          <p:cNvSpPr>
            <a:spLocks/>
          </p:cNvSpPr>
          <p:nvPr/>
        </p:nvSpPr>
        <p:spPr>
          <a:xfrm>
            <a:off x="3238499" y="1173576"/>
            <a:ext cx="8760056" cy="302387"/>
          </a:xfrm>
          <a:prstGeom prst="rect">
            <a:avLst/>
          </a:prstGeom>
          <a:solidFill>
            <a:schemeClr val="bg1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r>
              <a:rPr lang="en-GB" sz="900" dirty="0">
                <a:solidFill>
                  <a:schemeClr val="bg2">
                    <a:lumMod val="25000"/>
                  </a:schemeClr>
                </a:solidFill>
                <a:latin typeface="Montserrat"/>
              </a:rPr>
              <a:t>% of spend for Bathurst Arms GL77BZ and 99 Chains in 3 Miles from 08/11/2023 - 30/10/2024 split by Gender</a:t>
            </a:r>
          </a:p>
        </p:txBody>
      </p:sp>
      <p:sp>
        <p:nvSpPr>
          <p:cNvPr id="25" name="Header"/>
          <p:cNvSpPr>
            <a:spLocks/>
          </p:cNvSpPr>
          <p:nvPr/>
        </p:nvSpPr>
        <p:spPr>
          <a:xfrm>
            <a:off x="-8965" y="168"/>
            <a:ext cx="12200965" cy="751270"/>
          </a:xfrm>
          <a:prstGeom prst="rect">
            <a:avLst/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sz="1400" dirty="0">
              <a:latin typeface="Montserrat"/>
            </a:endParaRPr>
          </a:p>
        </p:txBody>
      </p:sp>
      <p:sp>
        <p:nvSpPr>
          <p:cNvPr id="26" name="Rectangle 25"/>
          <p:cNvSpPr>
            <a:spLocks/>
          </p:cNvSpPr>
          <p:nvPr/>
        </p:nvSpPr>
        <p:spPr>
          <a:xfrm>
            <a:off x="-8966" y="739934"/>
            <a:ext cx="838565" cy="497878"/>
          </a:xfrm>
          <a:prstGeom prst="rect">
            <a:avLst/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dirty="0"/>
          </a:p>
        </p:txBody>
      </p:sp>
      <p:sp>
        <p:nvSpPr>
          <p:cNvPr id="27" name="ReportHeader"/>
          <p:cNvSpPr>
            <a:spLocks/>
          </p:cNvSpPr>
          <p:nvPr/>
        </p:nvSpPr>
        <p:spPr>
          <a:xfrm>
            <a:off x="3238498" y="807671"/>
            <a:ext cx="8760057" cy="365962"/>
          </a:xfrm>
          <a:prstGeom prst="rect">
            <a:avLst/>
          </a:prstGeom>
          <a:solidFill>
            <a:schemeClr val="bg1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r>
              <a:rPr lang="en-GB" sz="1000" dirty="0">
                <a:solidFill>
                  <a:schemeClr val="bg2">
                    <a:lumMod val="25000"/>
                  </a:schemeClr>
                </a:solidFill>
                <a:latin typeface="Montserrat"/>
              </a:rPr>
              <a:t>How does the gender profile of customers who visit Bathurst Arms GL77BZ compare versus its competitors?</a:t>
            </a:r>
          </a:p>
        </p:txBody>
      </p:sp>
      <p:sp>
        <p:nvSpPr>
          <p:cNvPr id="28" name="SubHeader"/>
          <p:cNvSpPr>
            <a:spLocks/>
          </p:cNvSpPr>
          <p:nvPr/>
        </p:nvSpPr>
        <p:spPr>
          <a:xfrm>
            <a:off x="488839" y="739934"/>
            <a:ext cx="2749661" cy="497878"/>
          </a:xfrm>
          <a:prstGeom prst="parallelogram">
            <a:avLst>
              <a:gd name="adj" fmla="val 54111"/>
            </a:avLst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anchor="t"/>
          <a:lstStyle/>
          <a:p>
            <a:pPr defTabSz="914400"/>
            <a:r>
              <a:rPr lang="en-GB" sz="1100" dirty="0">
                <a:latin typeface="Montserrat"/>
              </a:rPr>
              <a:t>Gender</a:t>
            </a:r>
          </a:p>
        </p:txBody>
      </p:sp>
      <p:pic>
        <p:nvPicPr>
          <p:cNvPr id="29" name="Graphic 28"/>
          <p:cNvPicPr>
            <a:picLocks noChangeAspect="1"/>
          </p:cNvPicPr>
          <p:nvPr/>
        </p:nvPicPr>
        <p:blipFill>
          <a:blip r:embed="rId8">
            <a:lum/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209043" y="215718"/>
            <a:ext cx="908910" cy="353465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30" name="Rectangle 29"/>
          <p:cNvSpPr>
            <a:spLocks/>
          </p:cNvSpPr>
          <p:nvPr/>
        </p:nvSpPr>
        <p:spPr>
          <a:xfrm>
            <a:off x="216914" y="253920"/>
            <a:ext cx="783762" cy="270940"/>
          </a:xfrm>
          <a:prstGeom prst="rect">
            <a:avLst/>
          </a:prstGeom>
          <a:noFill/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r>
              <a:rPr lang="en-GB" sz="850" spc="20" dirty="0">
                <a:latin typeface="Montserrat"/>
              </a:rPr>
              <a:t>Site </a:t>
            </a:r>
            <a:r>
              <a:rPr lang="en-GB" sz="850" kern="800" spc="20" dirty="0">
                <a:latin typeface="Montserrat"/>
              </a:rPr>
              <a:t>Intel</a:t>
            </a:r>
          </a:p>
        </p:txBody>
      </p:sp>
      <p:pic>
        <p:nvPicPr>
          <p:cNvPr id="31" name="Graphic 30"/>
          <p:cNvPicPr>
            <a:picLocks noChangeAspect="1"/>
          </p:cNvPicPr>
          <p:nvPr/>
        </p:nvPicPr>
        <p:blipFill>
          <a:blip r:embed="rId8">
            <a:lum/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rot="10800000">
            <a:off x="1015089" y="215718"/>
            <a:ext cx="908910" cy="353465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33" name="Graphic 32"/>
          <p:cNvPicPr>
            <a:picLocks noChangeAspect="1"/>
          </p:cNvPicPr>
          <p:nvPr/>
        </p:nvPicPr>
        <p:blipFill>
          <a:blip r:embed="rId10">
            <a:lum/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>
            <a:off x="11427055" y="212020"/>
            <a:ext cx="571500" cy="352425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34" name="Radius"/>
          <p:cNvSpPr>
            <a:spLocks/>
          </p:cNvSpPr>
          <p:nvPr/>
        </p:nvSpPr>
        <p:spPr>
          <a:xfrm>
            <a:off x="7642381" y="209428"/>
            <a:ext cx="1143727" cy="346966"/>
          </a:xfrm>
          <a:prstGeom prst="parallelogram">
            <a:avLst>
              <a:gd name="adj" fmla="val 47603"/>
            </a:avLst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900" dirty="0">
                <a:latin typeface="Montserrat"/>
              </a:rPr>
              <a:t>3 Miles</a:t>
            </a:r>
          </a:p>
        </p:txBody>
      </p:sp>
      <p:pic>
        <p:nvPicPr>
          <p:cNvPr id="35" name="Graphic 34"/>
          <p:cNvPicPr>
            <a:picLocks noChangeAspect="1"/>
          </p:cNvPicPr>
          <p:nvPr/>
        </p:nvPicPr>
        <p:blipFill>
          <a:blip r:embed="rId12">
            <a:lum/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>
            <a:off x="5959533" y="174526"/>
            <a:ext cx="474606" cy="304492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36" name="Graphic 35"/>
          <p:cNvPicPr>
            <a:picLocks noChangeAspect="1"/>
          </p:cNvPicPr>
          <p:nvPr/>
        </p:nvPicPr>
        <p:blipFill>
          <a:blip r:embed="rId14">
            <a:lum/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>
            <a:off x="300137" y="760427"/>
            <a:ext cx="278402" cy="278400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37" name="Chains"/>
          <p:cNvSpPr>
            <a:spLocks/>
          </p:cNvSpPr>
          <p:nvPr/>
        </p:nvSpPr>
        <p:spPr>
          <a:xfrm>
            <a:off x="8695793" y="212019"/>
            <a:ext cx="1283473" cy="349835"/>
          </a:xfrm>
          <a:prstGeom prst="parallelogram">
            <a:avLst>
              <a:gd name="adj" fmla="val 47603"/>
            </a:avLst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900" dirty="0">
                <a:latin typeface="Montserrat"/>
              </a:rPr>
              <a:t>99 Chains</a:t>
            </a:r>
          </a:p>
        </p:txBody>
      </p:sp>
      <p:sp>
        <p:nvSpPr>
          <p:cNvPr id="38" name="DateRange"/>
          <p:cNvSpPr>
            <a:spLocks/>
          </p:cNvSpPr>
          <p:nvPr/>
        </p:nvSpPr>
        <p:spPr>
          <a:xfrm>
            <a:off x="9887119" y="212020"/>
            <a:ext cx="1891883" cy="352425"/>
          </a:xfrm>
          <a:prstGeom prst="parallelogram">
            <a:avLst>
              <a:gd name="adj" fmla="val 47603"/>
            </a:avLst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defTabSz="914400"/>
            <a:r>
              <a:rPr lang="en-GB" sz="900" dirty="0">
                <a:latin typeface="Montserrat"/>
              </a:rPr>
              <a:t>08/11/2023 - 30/10/2024</a:t>
            </a:r>
          </a:p>
        </p:txBody>
      </p:sp>
      <p:pic>
        <p:nvPicPr>
          <p:cNvPr id="39" name="Graphic 38"/>
          <p:cNvPicPr>
            <a:picLocks noChangeAspect="1"/>
          </p:cNvPicPr>
          <p:nvPr/>
        </p:nvPicPr>
        <p:blipFill>
          <a:blip r:embed="rId16">
            <a:lum/>
            <a:extLst>
              <a:ext uri="{96DAC541-7B7A-43D3-8B79-37D633B846F1}">
                <asvg:svgBlip xmlns:asvg="http://schemas.microsoft.com/office/drawing/2016/SVG/main" r:embed="rId17"/>
              </a:ext>
            </a:extLst>
          </a:blip>
          <a:srcRect/>
          <a:stretch>
            <a:fillRect/>
          </a:stretch>
        </p:blipFill>
        <p:spPr>
          <a:xfrm>
            <a:off x="11728267" y="314336"/>
            <a:ext cx="123825" cy="133350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2" name="VenueName"/>
          <p:cNvSpPr>
            <a:spLocks/>
          </p:cNvSpPr>
          <p:nvPr/>
        </p:nvSpPr>
        <p:spPr>
          <a:xfrm>
            <a:off x="1192682" y="220269"/>
            <a:ext cx="1778000" cy="348914"/>
          </a:xfrm>
          <a:prstGeom prst="rect">
            <a:avLst/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97200" rIns="90000" bIns="118800" anchor="ctr">
            <a:spAutoFit/>
          </a:bodyPr>
          <a:lstStyle/>
          <a:p>
            <a:pPr defTabSz="914400"/>
            <a:r>
              <a:rPr lang="en-GB" sz="850" dirty="0">
                <a:latin typeface="Montserrat"/>
              </a:rPr>
              <a:t>Bathurst Arms GL77BZ</a:t>
            </a:r>
          </a:p>
        </p:txBody>
      </p:sp>
      <p:sp>
        <p:nvSpPr>
          <p:cNvPr id="3" name="FooterStart"/>
          <p:cNvSpPr>
            <a:spLocks/>
          </p:cNvSpPr>
          <p:nvPr/>
        </p:nvSpPr>
        <p:spPr>
          <a:xfrm>
            <a:off x="0" y="6604080"/>
            <a:ext cx="12192000" cy="254069"/>
          </a:xfrm>
          <a:prstGeom prst="parallelogram">
            <a:avLst>
              <a:gd name="adj" fmla="val 0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endParaRPr lang="en-GB" sz="900" dirty="0">
              <a:latin typeface="Montserrat"/>
            </a:endParaRPr>
          </a:p>
        </p:txBody>
      </p:sp>
      <p:sp>
        <p:nvSpPr>
          <p:cNvPr id="4" name="FooterInfo3"/>
          <p:cNvSpPr>
            <a:spLocks/>
          </p:cNvSpPr>
          <p:nvPr/>
        </p:nvSpPr>
        <p:spPr>
          <a:xfrm>
            <a:off x="8185608" y="6623021"/>
            <a:ext cx="4006392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850" dirty="0">
                <a:solidFill>
                  <a:schemeClr val="tx1"/>
                </a:solidFill>
                <a:latin typeface="Montserrat"/>
              </a:rPr>
              <a:t>497 Competitor Customers</a:t>
            </a:r>
          </a:p>
        </p:txBody>
      </p:sp>
      <p:sp>
        <p:nvSpPr>
          <p:cNvPr id="5" name="FooterInfo2"/>
          <p:cNvSpPr>
            <a:spLocks/>
          </p:cNvSpPr>
          <p:nvPr/>
        </p:nvSpPr>
        <p:spPr>
          <a:xfrm>
            <a:off x="4091236" y="6623021"/>
            <a:ext cx="4006392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850" dirty="0">
                <a:solidFill>
                  <a:schemeClr val="tx1"/>
                </a:solidFill>
                <a:latin typeface="Montserrat"/>
              </a:rPr>
              <a:t>7 Competitors</a:t>
            </a:r>
          </a:p>
        </p:txBody>
      </p:sp>
      <p:sp>
        <p:nvSpPr>
          <p:cNvPr id="11" name="FooterInfo1"/>
          <p:cNvSpPr>
            <a:spLocks/>
          </p:cNvSpPr>
          <p:nvPr/>
        </p:nvSpPr>
        <p:spPr>
          <a:xfrm>
            <a:off x="-8967" y="6619343"/>
            <a:ext cx="4015359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850" dirty="0">
                <a:solidFill>
                  <a:schemeClr val="tx1"/>
                </a:solidFill>
                <a:latin typeface="Montserrat"/>
              </a:rPr>
              <a:t>461 Site Customers</a:t>
            </a:r>
          </a:p>
        </p:txBody>
      </p:sp>
      <p:graphicFrame>
        <p:nvGraphicFramePr>
          <p:cNvPr id="10" name="Chart 9"/>
          <p:cNvGraphicFramePr/>
          <p:nvPr/>
        </p:nvGraphicFramePr>
        <p:xfrm>
          <a:off x="0" y="0"/>
          <a:ext cx="0" cy="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8"/>
          </a:graphicData>
        </a:graphic>
      </p:graphicFrame>
      <p:graphicFrame>
        <p:nvGraphicFramePr>
          <p:cNvPr id="12" name="Chart 11"/>
          <p:cNvGraphicFramePr/>
          <p:nvPr/>
        </p:nvGraphicFramePr>
        <p:xfrm>
          <a:off x="0" y="0"/>
          <a:ext cx="0" cy="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9"/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phic 5"/>
          <p:cNvPicPr>
            <a:picLocks noChangeAspect="1"/>
          </p:cNvPicPr>
          <p:nvPr/>
        </p:nvPicPr>
        <p:blipFill>
          <a:blip r:embed="rId2">
            <a:lum/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7292671" y="1614831"/>
            <a:ext cx="4483693" cy="1883452"/>
          </a:xfrm>
          <a:prstGeom prst="rect">
            <a:avLst/>
          </a:prstGeom>
          <a:ln>
            <a:headEnd type="none"/>
            <a:tailEnd type="none"/>
          </a:ln>
        </p:spPr>
      </p:pic>
      <p:graphicFrame>
        <p:nvGraphicFramePr>
          <p:cNvPr id="9" name="ComparisonChart"/>
          <p:cNvGraphicFramePr/>
          <p:nvPr/>
        </p:nvGraphicFramePr>
        <p:xfrm>
          <a:off x="221673" y="3176795"/>
          <a:ext cx="10853677" cy="33285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8" name="DifferenceChart"/>
          <p:cNvGraphicFramePr/>
          <p:nvPr/>
        </p:nvGraphicFramePr>
        <p:xfrm>
          <a:off x="221673" y="1614831"/>
          <a:ext cx="10853677" cy="15619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pic>
        <p:nvPicPr>
          <p:cNvPr id="7" name="Graphic 6"/>
          <p:cNvPicPr>
            <a:picLocks noChangeAspect="1"/>
          </p:cNvPicPr>
          <p:nvPr/>
        </p:nvPicPr>
        <p:blipFill>
          <a:blip r:embed="rId6">
            <a:lum/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11439096" y="6204295"/>
            <a:ext cx="559459" cy="235010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24" name="ReportDescription"/>
          <p:cNvSpPr>
            <a:spLocks/>
          </p:cNvSpPr>
          <p:nvPr/>
        </p:nvSpPr>
        <p:spPr>
          <a:xfrm>
            <a:off x="3238499" y="1173576"/>
            <a:ext cx="8760056" cy="302387"/>
          </a:xfrm>
          <a:prstGeom prst="rect">
            <a:avLst/>
          </a:prstGeom>
          <a:solidFill>
            <a:schemeClr val="bg1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r>
              <a:rPr lang="en-GB" sz="900" dirty="0">
                <a:solidFill>
                  <a:schemeClr val="bg2">
                    <a:lumMod val="25000"/>
                  </a:schemeClr>
                </a:solidFill>
                <a:latin typeface="Montserrat"/>
              </a:rPr>
              <a:t>% of spend for Bathurst Arms GL77BZ and 99 Chains in 3 Miles from 08/11/2023 - 30/10/2024 split by Segment</a:t>
            </a:r>
          </a:p>
        </p:txBody>
      </p:sp>
      <p:sp>
        <p:nvSpPr>
          <p:cNvPr id="25" name="Header"/>
          <p:cNvSpPr>
            <a:spLocks/>
          </p:cNvSpPr>
          <p:nvPr/>
        </p:nvSpPr>
        <p:spPr>
          <a:xfrm>
            <a:off x="-8965" y="168"/>
            <a:ext cx="12200965" cy="751270"/>
          </a:xfrm>
          <a:prstGeom prst="rect">
            <a:avLst/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sz="1400" dirty="0">
              <a:latin typeface="Montserrat"/>
            </a:endParaRPr>
          </a:p>
        </p:txBody>
      </p:sp>
      <p:sp>
        <p:nvSpPr>
          <p:cNvPr id="26" name="Rectangle 25"/>
          <p:cNvSpPr>
            <a:spLocks/>
          </p:cNvSpPr>
          <p:nvPr/>
        </p:nvSpPr>
        <p:spPr>
          <a:xfrm>
            <a:off x="-8966" y="739934"/>
            <a:ext cx="838565" cy="497878"/>
          </a:xfrm>
          <a:prstGeom prst="rect">
            <a:avLst/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dirty="0"/>
          </a:p>
        </p:txBody>
      </p:sp>
      <p:sp>
        <p:nvSpPr>
          <p:cNvPr id="27" name="ReportHeader"/>
          <p:cNvSpPr>
            <a:spLocks/>
          </p:cNvSpPr>
          <p:nvPr/>
        </p:nvSpPr>
        <p:spPr>
          <a:xfrm>
            <a:off x="3238498" y="807671"/>
            <a:ext cx="8760057" cy="365962"/>
          </a:xfrm>
          <a:prstGeom prst="rect">
            <a:avLst/>
          </a:prstGeom>
          <a:solidFill>
            <a:schemeClr val="bg1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r>
              <a:rPr lang="en-GB" sz="1000" dirty="0">
                <a:solidFill>
                  <a:schemeClr val="bg2">
                    <a:lumMod val="25000"/>
                  </a:schemeClr>
                </a:solidFill>
                <a:latin typeface="Montserrat"/>
              </a:rPr>
              <a:t>How does the Custom segmentation profile of customers who visit Bathurst Arms GL77BZ compare versus its competitors?</a:t>
            </a:r>
          </a:p>
        </p:txBody>
      </p:sp>
      <p:sp>
        <p:nvSpPr>
          <p:cNvPr id="28" name="SubHeader"/>
          <p:cNvSpPr>
            <a:spLocks/>
          </p:cNvSpPr>
          <p:nvPr/>
        </p:nvSpPr>
        <p:spPr>
          <a:xfrm>
            <a:off x="488839" y="739934"/>
            <a:ext cx="2749661" cy="497878"/>
          </a:xfrm>
          <a:prstGeom prst="parallelogram">
            <a:avLst>
              <a:gd name="adj" fmla="val 54111"/>
            </a:avLst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anchor="t"/>
          <a:lstStyle/>
          <a:p>
            <a:pPr defTabSz="914400"/>
            <a:r>
              <a:rPr lang="en-GB" sz="1100" dirty="0">
                <a:latin typeface="Montserrat"/>
              </a:rPr>
              <a:t>Punch Segmentation</a:t>
            </a:r>
          </a:p>
        </p:txBody>
      </p:sp>
      <p:pic>
        <p:nvPicPr>
          <p:cNvPr id="29" name="Graphic 28"/>
          <p:cNvPicPr>
            <a:picLocks noChangeAspect="1"/>
          </p:cNvPicPr>
          <p:nvPr/>
        </p:nvPicPr>
        <p:blipFill>
          <a:blip r:embed="rId8">
            <a:lum/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209043" y="215718"/>
            <a:ext cx="908910" cy="353465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30" name="Rectangle 29"/>
          <p:cNvSpPr>
            <a:spLocks/>
          </p:cNvSpPr>
          <p:nvPr/>
        </p:nvSpPr>
        <p:spPr>
          <a:xfrm>
            <a:off x="216914" y="253920"/>
            <a:ext cx="783762" cy="270940"/>
          </a:xfrm>
          <a:prstGeom prst="rect">
            <a:avLst/>
          </a:prstGeom>
          <a:noFill/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r>
              <a:rPr lang="en-GB" sz="850" spc="20" dirty="0">
                <a:latin typeface="Montserrat"/>
              </a:rPr>
              <a:t>Site </a:t>
            </a:r>
            <a:r>
              <a:rPr lang="en-GB" sz="850" kern="800" spc="20" dirty="0">
                <a:latin typeface="Montserrat"/>
              </a:rPr>
              <a:t>Intel</a:t>
            </a:r>
          </a:p>
        </p:txBody>
      </p:sp>
      <p:pic>
        <p:nvPicPr>
          <p:cNvPr id="31" name="Graphic 30"/>
          <p:cNvPicPr>
            <a:picLocks noChangeAspect="1"/>
          </p:cNvPicPr>
          <p:nvPr/>
        </p:nvPicPr>
        <p:blipFill>
          <a:blip r:embed="rId8">
            <a:lum/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rot="10800000">
            <a:off x="1015089" y="215718"/>
            <a:ext cx="908910" cy="353465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33" name="Graphic 32"/>
          <p:cNvPicPr>
            <a:picLocks noChangeAspect="1"/>
          </p:cNvPicPr>
          <p:nvPr/>
        </p:nvPicPr>
        <p:blipFill>
          <a:blip r:embed="rId10">
            <a:lum/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>
            <a:off x="11427055" y="212020"/>
            <a:ext cx="571500" cy="352425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34" name="Radius"/>
          <p:cNvSpPr>
            <a:spLocks/>
          </p:cNvSpPr>
          <p:nvPr/>
        </p:nvSpPr>
        <p:spPr>
          <a:xfrm>
            <a:off x="7642381" y="209428"/>
            <a:ext cx="1143727" cy="346966"/>
          </a:xfrm>
          <a:prstGeom prst="parallelogram">
            <a:avLst>
              <a:gd name="adj" fmla="val 47603"/>
            </a:avLst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900" dirty="0">
                <a:latin typeface="Montserrat"/>
              </a:rPr>
              <a:t>3 Miles</a:t>
            </a:r>
          </a:p>
        </p:txBody>
      </p:sp>
      <p:pic>
        <p:nvPicPr>
          <p:cNvPr id="35" name="Graphic 34"/>
          <p:cNvPicPr>
            <a:picLocks noChangeAspect="1"/>
          </p:cNvPicPr>
          <p:nvPr/>
        </p:nvPicPr>
        <p:blipFill>
          <a:blip r:embed="rId12">
            <a:lum/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>
            <a:off x="5959533" y="174526"/>
            <a:ext cx="474606" cy="304492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36" name="Graphic 35"/>
          <p:cNvPicPr>
            <a:picLocks noChangeAspect="1"/>
          </p:cNvPicPr>
          <p:nvPr/>
        </p:nvPicPr>
        <p:blipFill>
          <a:blip r:embed="rId14">
            <a:lum/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>
            <a:off x="300137" y="760427"/>
            <a:ext cx="278402" cy="278400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37" name="Chains"/>
          <p:cNvSpPr>
            <a:spLocks/>
          </p:cNvSpPr>
          <p:nvPr/>
        </p:nvSpPr>
        <p:spPr>
          <a:xfrm>
            <a:off x="8695793" y="212019"/>
            <a:ext cx="1283473" cy="349835"/>
          </a:xfrm>
          <a:prstGeom prst="parallelogram">
            <a:avLst>
              <a:gd name="adj" fmla="val 47603"/>
            </a:avLst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900" dirty="0">
                <a:latin typeface="Montserrat"/>
              </a:rPr>
              <a:t>99 Chains</a:t>
            </a:r>
          </a:p>
        </p:txBody>
      </p:sp>
      <p:sp>
        <p:nvSpPr>
          <p:cNvPr id="38" name="DateRange"/>
          <p:cNvSpPr>
            <a:spLocks/>
          </p:cNvSpPr>
          <p:nvPr/>
        </p:nvSpPr>
        <p:spPr>
          <a:xfrm>
            <a:off x="9887119" y="212020"/>
            <a:ext cx="1891883" cy="352425"/>
          </a:xfrm>
          <a:prstGeom prst="parallelogram">
            <a:avLst>
              <a:gd name="adj" fmla="val 47603"/>
            </a:avLst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defTabSz="914400"/>
            <a:r>
              <a:rPr lang="en-GB" sz="900" dirty="0">
                <a:latin typeface="Montserrat"/>
              </a:rPr>
              <a:t>08/11/2023 - 30/10/2024</a:t>
            </a:r>
          </a:p>
        </p:txBody>
      </p:sp>
      <p:pic>
        <p:nvPicPr>
          <p:cNvPr id="39" name="Graphic 38"/>
          <p:cNvPicPr>
            <a:picLocks noChangeAspect="1"/>
          </p:cNvPicPr>
          <p:nvPr/>
        </p:nvPicPr>
        <p:blipFill>
          <a:blip r:embed="rId16">
            <a:lum/>
            <a:extLst>
              <a:ext uri="{96DAC541-7B7A-43D3-8B79-37D633B846F1}">
                <asvg:svgBlip xmlns:asvg="http://schemas.microsoft.com/office/drawing/2016/SVG/main" r:embed="rId17"/>
              </a:ext>
            </a:extLst>
          </a:blip>
          <a:srcRect/>
          <a:stretch>
            <a:fillRect/>
          </a:stretch>
        </p:blipFill>
        <p:spPr>
          <a:xfrm>
            <a:off x="11728267" y="314336"/>
            <a:ext cx="123825" cy="133350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2" name="VenueName"/>
          <p:cNvSpPr>
            <a:spLocks/>
          </p:cNvSpPr>
          <p:nvPr/>
        </p:nvSpPr>
        <p:spPr>
          <a:xfrm>
            <a:off x="1192682" y="220269"/>
            <a:ext cx="1778000" cy="348914"/>
          </a:xfrm>
          <a:prstGeom prst="rect">
            <a:avLst/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97200" rIns="90000" bIns="118800" anchor="ctr">
            <a:spAutoFit/>
          </a:bodyPr>
          <a:lstStyle/>
          <a:p>
            <a:pPr defTabSz="914400"/>
            <a:r>
              <a:rPr lang="en-GB" sz="850" dirty="0">
                <a:latin typeface="Montserrat"/>
              </a:rPr>
              <a:t>Bathurst Arms GL77BZ</a:t>
            </a:r>
          </a:p>
        </p:txBody>
      </p:sp>
      <p:sp>
        <p:nvSpPr>
          <p:cNvPr id="3" name="FooterStart"/>
          <p:cNvSpPr>
            <a:spLocks/>
          </p:cNvSpPr>
          <p:nvPr/>
        </p:nvSpPr>
        <p:spPr>
          <a:xfrm>
            <a:off x="0" y="6604080"/>
            <a:ext cx="12192000" cy="254069"/>
          </a:xfrm>
          <a:prstGeom prst="parallelogram">
            <a:avLst>
              <a:gd name="adj" fmla="val 0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endParaRPr lang="en-GB" sz="900" dirty="0">
              <a:latin typeface="Montserrat"/>
            </a:endParaRPr>
          </a:p>
        </p:txBody>
      </p:sp>
      <p:sp>
        <p:nvSpPr>
          <p:cNvPr id="4" name="FooterInfo3"/>
          <p:cNvSpPr>
            <a:spLocks/>
          </p:cNvSpPr>
          <p:nvPr/>
        </p:nvSpPr>
        <p:spPr>
          <a:xfrm>
            <a:off x="8185608" y="6623021"/>
            <a:ext cx="4006392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850" dirty="0">
                <a:solidFill>
                  <a:schemeClr val="tx1"/>
                </a:solidFill>
                <a:latin typeface="Montserrat"/>
              </a:rPr>
              <a:t>1006 Competitor Customers</a:t>
            </a:r>
          </a:p>
        </p:txBody>
      </p:sp>
      <p:sp>
        <p:nvSpPr>
          <p:cNvPr id="5" name="FooterInfo2"/>
          <p:cNvSpPr>
            <a:spLocks/>
          </p:cNvSpPr>
          <p:nvPr/>
        </p:nvSpPr>
        <p:spPr>
          <a:xfrm>
            <a:off x="4091236" y="6623021"/>
            <a:ext cx="4006392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850" dirty="0">
                <a:solidFill>
                  <a:schemeClr val="tx1"/>
                </a:solidFill>
                <a:latin typeface="Montserrat"/>
              </a:rPr>
              <a:t>7 Competitors</a:t>
            </a:r>
          </a:p>
        </p:txBody>
      </p:sp>
      <p:sp>
        <p:nvSpPr>
          <p:cNvPr id="11" name="FooterInfo1"/>
          <p:cNvSpPr>
            <a:spLocks/>
          </p:cNvSpPr>
          <p:nvPr/>
        </p:nvSpPr>
        <p:spPr>
          <a:xfrm>
            <a:off x="-8967" y="6619343"/>
            <a:ext cx="4015359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850" dirty="0">
                <a:solidFill>
                  <a:schemeClr val="tx1"/>
                </a:solidFill>
                <a:latin typeface="Montserrat"/>
              </a:rPr>
              <a:t>872 Site Customers</a:t>
            </a:r>
          </a:p>
        </p:txBody>
      </p:sp>
      <p:graphicFrame>
        <p:nvGraphicFramePr>
          <p:cNvPr id="10" name="Chart 9"/>
          <p:cNvGraphicFramePr/>
          <p:nvPr/>
        </p:nvGraphicFramePr>
        <p:xfrm>
          <a:off x="0" y="0"/>
          <a:ext cx="0" cy="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8"/>
          </a:graphicData>
        </a:graphic>
      </p:graphicFrame>
      <p:graphicFrame>
        <p:nvGraphicFramePr>
          <p:cNvPr id="12" name="Chart 11"/>
          <p:cNvGraphicFramePr/>
          <p:nvPr/>
        </p:nvGraphicFramePr>
        <p:xfrm>
          <a:off x="0" y="0"/>
          <a:ext cx="0" cy="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9"/>
          </a:graphicData>
        </a:graphic>
      </p:graphicFrame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/>
        </a:gradFill>
      </a:fillStyleLst>
      <a:lnStyleLst>
        <a:ln w="6350" cap="flat">
          <a:solidFill>
            <a:schemeClr val="phClr"/>
          </a:solidFill>
          <a:prstDash val="solid"/>
          <a:miter/>
          <a:headEnd type="none"/>
          <a:tailEnd type="none"/>
        </a:ln>
        <a:ln w="12700" cap="flat">
          <a:solidFill>
            <a:schemeClr val="phClr"/>
          </a:solidFill>
          <a:prstDash val="solid"/>
          <a:miter/>
          <a:headEnd type="none"/>
          <a:tailEnd type="none"/>
        </a:ln>
        <a:ln w="19050" cap="flat">
          <a:solidFill>
            <a:schemeClr val="phClr"/>
          </a:solidFill>
          <a:prstDash val="solid"/>
          <a:miter/>
          <a:headEnd type="none"/>
          <a:tailEnd type="none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/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8489</TotalTime>
  <Pages>0</Pages>
  <Words>1629</Words>
  <Characters>0</Characters>
  <Application>Microsoft Office PowerPoint</Application>
  <PresentationFormat>Widescreen</PresentationFormat>
  <Lines>0</Lines>
  <Paragraphs>609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3" baseType="lpstr">
      <vt:lpstr>Arial</vt:lpstr>
      <vt:lpstr>Calibri</vt:lpstr>
      <vt:lpstr>Calibri Light</vt:lpstr>
      <vt:lpstr>Montserrat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Hospitality Data Insights Ltd</dc:creator>
  <cp:lastModifiedBy>Danielle Boothroyd</cp:lastModifiedBy>
  <cp:revision>134</cp:revision>
  <dcterms:created xsi:type="dcterms:W3CDTF">2023-02-27T15:44:52Z</dcterms:created>
  <dcterms:modified xsi:type="dcterms:W3CDTF">2024-11-25T10:41:26Z</dcterms:modified>
</cp:coreProperties>
</file>