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0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</p:sldIdLst>
  <p:sldSz cx="12192000" cy="6858000"/>
  <p:notesSz cx="6858000" cy="9144000"/>
  <p:defaultTextStyle>
    <a:defPPr defTabSz="914400">
      <a:defRPr lang="en-US" dirty="0"/>
    </a:defPPr>
    <a:lvl1pPr marL="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 kern="1200" dirty="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42561"/>
    <a:srgbClr val="D0CECE"/>
    <a:srgbClr val="FA8D38"/>
    <a:srgbClr val="666666"/>
    <a:srgbClr val="2EADE4"/>
    <a:srgbClr val="3A454F"/>
    <a:srgbClr val="FDBC05"/>
    <a:srgbClr val="4FC042"/>
    <a:srgbClr val="264FBF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D906A44-D62B-413A-B150-31EA32DED264}" v="251" dt="2023-04-25T12:27:14.02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80"/>
    <p:restoredTop sz="94660"/>
  </p:normalViewPr>
  <p:slideViewPr>
    <p:cSldViewPr snapToGrid="0">
      <p:cViewPr varScale="1">
        <p:scale>
          <a:sx n="123" d="100"/>
          <a:sy n="123" d="100"/>
        </p:scale>
        <p:origin x="9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4D6-40E3-A8A0-B0587B7CA002}"/>
              </c:ext>
            </c:extLst>
          </c:dPt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0.1154</c:v>
                </c:pt>
                <c:pt idx="1">
                  <c:v>0.11219999999999999</c:v>
                </c:pt>
                <c:pt idx="2">
                  <c:v>0.1032</c:v>
                </c:pt>
                <c:pt idx="3">
                  <c:v>0.1193</c:v>
                </c:pt>
                <c:pt idx="4">
                  <c:v>0.15359999999999999</c:v>
                </c:pt>
                <c:pt idx="5">
                  <c:v>0.19359999999999999</c:v>
                </c:pt>
                <c:pt idx="6">
                  <c:v>0.2024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4D6-40E3-A8A0-B0587B7CA0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Swallows NR257TT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Mon</c:v>
                </c:pt>
                <c:pt idx="1">
                  <c:v>Tue</c:v>
                </c:pt>
                <c:pt idx="2">
                  <c:v>Wed</c:v>
                </c:pt>
                <c:pt idx="3">
                  <c:v>Thu</c:v>
                </c:pt>
                <c:pt idx="4">
                  <c:v>Fri</c:v>
                </c:pt>
                <c:pt idx="5">
                  <c:v>Sat</c:v>
                </c:pt>
                <c:pt idx="6">
                  <c:v>Sun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0.1168</c:v>
                </c:pt>
                <c:pt idx="1">
                  <c:v>0.1226</c:v>
                </c:pt>
                <c:pt idx="2">
                  <c:v>8.8999999999999996E-2</c:v>
                </c:pt>
                <c:pt idx="3">
                  <c:v>0.1113</c:v>
                </c:pt>
                <c:pt idx="4">
                  <c:v>0.16880000000000001</c:v>
                </c:pt>
                <c:pt idx="5">
                  <c:v>0.1946</c:v>
                </c:pt>
                <c:pt idx="6">
                  <c:v>0.19650000000000001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4D6-40E3-A8A0-B0587B7CA0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Anchor Inn NR257AA</c:v>
                </c:pt>
                <c:pt idx="1">
                  <c:v>Blakeney Manor NR257ND</c:v>
                </c:pt>
              </c:strCache>
            </c:strRef>
          </c:cat>
          <c:val>
            <c:numRef>
              <c:f>'Sheet1'!$D$2:$D$10</c:f>
              <c:numCache>
                <c:formatCode>General</c:formatCode>
                <c:ptCount val="9"/>
                <c:pt idx="0">
                  <c:v>5.5587999999999997</c:v>
                </c:pt>
                <c:pt idx="1">
                  <c:v>2.8357000000000001</c:v>
                </c:pt>
                <c:pt idx="2">
                  <c:v>2.3565</c:v>
                </c:pt>
                <c:pt idx="3">
                  <c:v>2.2170999999999998</c:v>
                </c:pt>
                <c:pt idx="4">
                  <c:v>1.649</c:v>
                </c:pt>
                <c:pt idx="5">
                  <c:v>1.5809</c:v>
                </c:pt>
                <c:pt idx="6">
                  <c:v>1.2458</c:v>
                </c:pt>
                <c:pt idx="7">
                  <c:v>-9.0499999999999997E-2</c:v>
                </c:pt>
                <c:pt idx="8">
                  <c:v>-0.34610000000000002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8D8-44E7-AC4D-1A76E29226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6B6-4982-9706-732CCFBC8570}"/>
              </c:ext>
            </c:extLst>
          </c:dPt>
          <c:cat>
            <c:strRef>
              <c:f>'Sheet1'!$A$2:$A$10</c:f>
              <c:strCache>
                <c:ptCount val="9"/>
                <c:pt idx="0">
                  <c:v>Blakeney Manor NR257ND</c:v>
                </c:pt>
                <c:pt idx="1">
                  <c:v>Blue Bell NR257BX</c:v>
                </c:pt>
                <c:pt idx="2">
                  <c:v>Kings Arms NR257NQ</c:v>
                </c:pt>
                <c:pt idx="3">
                  <c:v>Harbour Room NR257NX</c:v>
                </c:pt>
                <c:pt idx="4">
                  <c:v>Wiveton Bell NR257TL</c:v>
                </c:pt>
                <c:pt idx="5">
                  <c:v>George And Dragon NR257RN</c:v>
                </c:pt>
                <c:pt idx="6">
                  <c:v>Three Swallows NR257TT</c:v>
                </c:pt>
                <c:pt idx="7">
                  <c:v>Anchor Inn NR257AA</c:v>
                </c:pt>
                <c:pt idx="8">
                  <c:v>Dun Cow NR257XA</c:v>
                </c:pt>
              </c:strCache>
            </c:str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0.20169999999999999</c:v>
                </c:pt>
                <c:pt idx="1">
                  <c:v>2.47E-2</c:v>
                </c:pt>
                <c:pt idx="2">
                  <c:v>0.11360000000000001</c:v>
                </c:pt>
                <c:pt idx="3">
                  <c:v>1.6199999999999999E-2</c:v>
                </c:pt>
                <c:pt idx="4">
                  <c:v>0.1527</c:v>
                </c:pt>
                <c:pt idx="5">
                  <c:v>0.12959999999999999</c:v>
                </c:pt>
                <c:pt idx="6">
                  <c:v>7.5499999999999998E-2</c:v>
                </c:pt>
                <c:pt idx="7">
                  <c:v>4.8599999999999997E-2</c:v>
                </c:pt>
                <c:pt idx="8">
                  <c:v>0.2369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B6-4982-9706-732CCFBC857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Blakeney Manor NR257ND</c:v>
                </c:pt>
                <c:pt idx="1">
                  <c:v>Blue Bell NR257BX</c:v>
                </c:pt>
                <c:pt idx="2">
                  <c:v>Kings Arms NR257NQ</c:v>
                </c:pt>
                <c:pt idx="3">
                  <c:v>Harbour Room NR257NX</c:v>
                </c:pt>
                <c:pt idx="4">
                  <c:v>Wiveton Bell NR257TL</c:v>
                </c:pt>
                <c:pt idx="5">
                  <c:v>George And Dragon NR257RN</c:v>
                </c:pt>
                <c:pt idx="6">
                  <c:v>Three Swallows NR257TT</c:v>
                </c:pt>
                <c:pt idx="7">
                  <c:v>Anchor Inn NR257AA</c:v>
                </c:pt>
                <c:pt idx="8">
                  <c:v>Dun Cow NR257XA</c:v>
                </c:pt>
              </c:strCache>
            </c:str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0.247</c:v>
                </c:pt>
                <c:pt idx="1">
                  <c:v>4.3299999999999998E-2</c:v>
                </c:pt>
                <c:pt idx="2">
                  <c:v>0.1163</c:v>
                </c:pt>
                <c:pt idx="3">
                  <c:v>1.5699999999999999E-2</c:v>
                </c:pt>
                <c:pt idx="4">
                  <c:v>0.15190000000000001</c:v>
                </c:pt>
                <c:pt idx="5">
                  <c:v>0.12690000000000001</c:v>
                </c:pt>
                <c:pt idx="6">
                  <c:v>6.7299999999999999E-2</c:v>
                </c:pt>
                <c:pt idx="7">
                  <c:v>2.3800000000000002E-2</c:v>
                </c:pt>
                <c:pt idx="8">
                  <c:v>0.2074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6B6-4982-9706-732CCFBC857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Blakeney Manor NR257ND</c:v>
                </c:pt>
                <c:pt idx="1">
                  <c:v>Blue Bell NR257BX</c:v>
                </c:pt>
              </c:strCache>
            </c:strRef>
          </c:cat>
          <c:val>
            <c:numRef>
              <c:f>'Sheet1'!$D$2:$D$10</c:f>
              <c:numCache>
                <c:formatCode>General</c:formatCode>
                <c:ptCount val="9"/>
                <c:pt idx="0">
                  <c:v>4.53E-2</c:v>
                </c:pt>
                <c:pt idx="1">
                  <c:v>1.8599999999999998E-2</c:v>
                </c:pt>
                <c:pt idx="2">
                  <c:v>2.7000000000000001E-3</c:v>
                </c:pt>
                <c:pt idx="3">
                  <c:v>-5.0000000000000001E-4</c:v>
                </c:pt>
                <c:pt idx="4">
                  <c:v>-8.0000000000000004E-4</c:v>
                </c:pt>
                <c:pt idx="5">
                  <c:v>-2.7000000000000001E-3</c:v>
                </c:pt>
                <c:pt idx="6">
                  <c:v>-8.2000000000000007E-3</c:v>
                </c:pt>
                <c:pt idx="7">
                  <c:v>-2.4799999999999999E-2</c:v>
                </c:pt>
                <c:pt idx="8">
                  <c:v>-2.9499999999999998E-2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4514-4998-ACC9-EDAF4CAD7A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111D-43E1-B367-36B89E0FD9C5}"/>
              </c:ext>
            </c:extLst>
          </c:dPt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5.8999999999999999E-3</c:v>
                </c:pt>
                <c:pt idx="1">
                  <c:v>5.2400000000000002E-2</c:v>
                </c:pt>
                <c:pt idx="2">
                  <c:v>0.11409999999999999</c:v>
                </c:pt>
                <c:pt idx="3">
                  <c:v>0.16669999999999999</c:v>
                </c:pt>
                <c:pt idx="4">
                  <c:v>0.28370000000000001</c:v>
                </c:pt>
                <c:pt idx="5">
                  <c:v>0.21820000000000001</c:v>
                </c:pt>
                <c:pt idx="6">
                  <c:v>0.15870000000000001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1D-43E1-B367-36B89E0FD9C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Swallows NR257TT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18 to 24</c:v>
                </c:pt>
                <c:pt idx="1">
                  <c:v>25 to 34</c:v>
                </c:pt>
                <c:pt idx="2">
                  <c:v>35 to 44</c:v>
                </c:pt>
                <c:pt idx="3">
                  <c:v>45 to 54</c:v>
                </c:pt>
                <c:pt idx="4">
                  <c:v>55 to 64</c:v>
                </c:pt>
                <c:pt idx="5">
                  <c:v>65 to 74</c:v>
                </c:pt>
                <c:pt idx="6">
                  <c:v>75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1.1299999999999999E-2</c:v>
                </c:pt>
                <c:pt idx="1">
                  <c:v>7.6600000000000001E-2</c:v>
                </c:pt>
                <c:pt idx="2">
                  <c:v>7.8E-2</c:v>
                </c:pt>
                <c:pt idx="3">
                  <c:v>0.1991</c:v>
                </c:pt>
                <c:pt idx="4">
                  <c:v>0.31140000000000001</c:v>
                </c:pt>
                <c:pt idx="5">
                  <c:v>0.26650000000000001</c:v>
                </c:pt>
                <c:pt idx="6">
                  <c:v>5.67E-2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1D-43E1-B367-36B89E0FD9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18 to 24</c:v>
                </c:pt>
                <c:pt idx="1">
                  <c:v>25 to 34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5.4000000000000003E-3</c:v>
                </c:pt>
                <c:pt idx="1">
                  <c:v>2.4199999999999999E-2</c:v>
                </c:pt>
                <c:pt idx="2">
                  <c:v>-3.61E-2</c:v>
                </c:pt>
                <c:pt idx="3">
                  <c:v>3.2399999999999998E-2</c:v>
                </c:pt>
                <c:pt idx="4">
                  <c:v>2.7699999999999999E-2</c:v>
                </c:pt>
                <c:pt idx="5">
                  <c:v>4.8300000000000003E-2</c:v>
                </c:pt>
                <c:pt idx="6">
                  <c:v>-0.10199999999999999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5A09-4E01-8075-3B1A289F05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Mon</c:v>
                </c:pt>
                <c:pt idx="1">
                  <c:v>Tue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1.4E-3</c:v>
                </c:pt>
                <c:pt idx="1">
                  <c:v>1.04E-2</c:v>
                </c:pt>
                <c:pt idx="2">
                  <c:v>-1.4200000000000001E-2</c:v>
                </c:pt>
                <c:pt idx="3">
                  <c:v>-8.0000000000000002E-3</c:v>
                </c:pt>
                <c:pt idx="4">
                  <c:v>1.52E-2</c:v>
                </c:pt>
                <c:pt idx="5">
                  <c:v>1E-3</c:v>
                </c:pt>
                <c:pt idx="6">
                  <c:v>-5.8999999999999999E-3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6857-4A9F-BC4B-E37B47DDF6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18C-4E6B-BC4A-06456E1DF40E}"/>
              </c:ext>
            </c:extLst>
          </c:dPt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'Sheet1'!$B$2:$B$4</c:f>
              <c:numCache>
                <c:formatCode>General</c:formatCode>
                <c:ptCount val="3"/>
                <c:pt idx="0">
                  <c:v>0.51339999999999997</c:v>
                </c:pt>
                <c:pt idx="1">
                  <c:v>0.43169999999999997</c:v>
                </c:pt>
                <c:pt idx="2">
                  <c:v>5.4699999999999999E-2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18C-4E6B-BC4A-06456E1DF40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Swallows NR257TT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'Sheet1'!$A$2:$A$4</c:f>
              <c:strCache>
                <c:ptCount val="3"/>
                <c:pt idx="0">
                  <c:v>High Income</c:v>
                </c:pt>
                <c:pt idx="1">
                  <c:v>Medium Income</c:v>
                </c:pt>
                <c:pt idx="2">
                  <c:v>Low Income</c:v>
                </c:pt>
              </c:strCache>
            </c:strRef>
          </c:cat>
          <c:val>
            <c:numRef>
              <c:f>'Sheet1'!$C$2:$C$4</c:f>
              <c:numCache>
                <c:formatCode>General</c:formatCode>
                <c:ptCount val="3"/>
                <c:pt idx="0">
                  <c:v>0.44</c:v>
                </c:pt>
                <c:pt idx="1">
                  <c:v>0.44879999999999998</c:v>
                </c:pt>
                <c:pt idx="2">
                  <c:v>0.1111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18C-4E6B-BC4A-06456E1DF4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High Income</c:v>
                </c:pt>
                <c:pt idx="1">
                  <c:v>Medium Income</c:v>
                </c:pt>
              </c:strCache>
            </c:strRef>
          </c:cat>
          <c:val>
            <c:numRef>
              <c:f>'Sheet1'!$D$2:$D$4</c:f>
              <c:numCache>
                <c:formatCode>General</c:formatCode>
                <c:ptCount val="3"/>
                <c:pt idx="0">
                  <c:v>-7.3400000000000007E-2</c:v>
                </c:pt>
                <c:pt idx="1">
                  <c:v>1.7100000000000001E-2</c:v>
                </c:pt>
                <c:pt idx="2">
                  <c:v>5.6399999999999999E-2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20CC-4FA8-A221-5CC770ACE9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06D-4A0D-8F69-BC0452437425}"/>
              </c:ext>
            </c:extLst>
          </c:dPt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'Sheet1'!$B$2:$B$3</c:f>
              <c:numCache>
                <c:formatCode>General</c:formatCode>
                <c:ptCount val="2"/>
                <c:pt idx="0">
                  <c:v>0.34839999999999999</c:v>
                </c:pt>
                <c:pt idx="1">
                  <c:v>0.65149999999999997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06D-4A0D-8F69-BC045243742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Swallows NR257TT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'Sheet1'!$C$2:$C$3</c:f>
              <c:numCache>
                <c:formatCode>General</c:formatCode>
                <c:ptCount val="2"/>
                <c:pt idx="0">
                  <c:v>0.34379999999999999</c:v>
                </c:pt>
                <c:pt idx="1">
                  <c:v>0.65610000000000002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06D-4A0D-8F69-BC04524374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Female</c:v>
                </c:pt>
                <c:pt idx="1">
                  <c:v>Male</c:v>
                </c:pt>
              </c:strCache>
            </c:strRef>
          </c:cat>
          <c:val>
            <c:numRef>
              <c:f>'Sheet1'!$D$2:$D$3</c:f>
              <c:numCache>
                <c:formatCode>General</c:formatCode>
                <c:ptCount val="2"/>
                <c:pt idx="0">
                  <c:v>-4.5999999999999999E-3</c:v>
                </c:pt>
                <c:pt idx="1">
                  <c:v>4.5999999999999999E-3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18E2-49CF-B06B-EAEA4882F3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FAE-4084-97AE-06A39A10F51C}"/>
              </c:ext>
            </c:extLst>
          </c:dPt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1.7000000000000001E-2</c:v>
                </c:pt>
                <c:pt idx="1">
                  <c:v>1.24E-2</c:v>
                </c:pt>
                <c:pt idx="2">
                  <c:v>0.32579999999999998</c:v>
                </c:pt>
                <c:pt idx="3">
                  <c:v>2.3800000000000002E-2</c:v>
                </c:pt>
                <c:pt idx="4">
                  <c:v>0.1074</c:v>
                </c:pt>
                <c:pt idx="5">
                  <c:v>2.7900000000000001E-2</c:v>
                </c:pt>
                <c:pt idx="6">
                  <c:v>2.1999999999999999E-2</c:v>
                </c:pt>
                <c:pt idx="7">
                  <c:v>0.46329999999999999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FAE-4084-97AE-06A39A10F51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Swallows NR257TT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3.8300000000000001E-2</c:v>
                </c:pt>
                <c:pt idx="1">
                  <c:v>7.4999999999999997E-3</c:v>
                </c:pt>
                <c:pt idx="2">
                  <c:v>0.33850000000000002</c:v>
                </c:pt>
                <c:pt idx="3">
                  <c:v>2.4E-2</c:v>
                </c:pt>
                <c:pt idx="4">
                  <c:v>7.0400000000000004E-2</c:v>
                </c:pt>
                <c:pt idx="5">
                  <c:v>9.4999999999999998E-3</c:v>
                </c:pt>
                <c:pt idx="6">
                  <c:v>2.2800000000000001E-2</c:v>
                </c:pt>
                <c:pt idx="7">
                  <c:v>0.48859999999999998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FAE-4084-97AE-06A39A10F5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Family Familiar</c:v>
                </c:pt>
                <c:pt idx="1">
                  <c:v>Occasional &amp; Local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2.1299999999999999E-2</c:v>
                </c:pt>
                <c:pt idx="1">
                  <c:v>-4.8999999999999998E-3</c:v>
                </c:pt>
                <c:pt idx="2">
                  <c:v>1.2699999999999999E-2</c:v>
                </c:pt>
                <c:pt idx="3">
                  <c:v>2.0000000000000001E-4</c:v>
                </c:pt>
                <c:pt idx="4">
                  <c:v>-3.6999999999999998E-2</c:v>
                </c:pt>
                <c:pt idx="5">
                  <c:v>-1.84E-2</c:v>
                </c:pt>
                <c:pt idx="6">
                  <c:v>8.0000000000000004E-4</c:v>
                </c:pt>
                <c:pt idx="7">
                  <c:v>2.53E-2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99DD-482D-9101-D8C376C84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4D8-4CDC-A9E1-94952CB213E7}"/>
              </c:ext>
            </c:extLst>
          </c:dPt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'Sheet1'!$B$2:$B$8</c:f>
              <c:numCache>
                <c:formatCode>General</c:formatCode>
                <c:ptCount val="7"/>
                <c:pt idx="0">
                  <c:v>3.7199999999999997E-2</c:v>
                </c:pt>
                <c:pt idx="1">
                  <c:v>1.7399999999999999E-2</c:v>
                </c:pt>
                <c:pt idx="2">
                  <c:v>3.5700000000000003E-2</c:v>
                </c:pt>
                <c:pt idx="3">
                  <c:v>5.0099999999999999E-2</c:v>
                </c:pt>
                <c:pt idx="4">
                  <c:v>3.2399999999999998E-2</c:v>
                </c:pt>
                <c:pt idx="5">
                  <c:v>9.9000000000000005E-2</c:v>
                </c:pt>
                <c:pt idx="6">
                  <c:v>0.7278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D8-4CDC-A9E1-94952CB213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Swallows NR257TT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'Sheet1'!$A$2:$A$8</c:f>
              <c:strCache>
                <c:ptCount val="7"/>
                <c:pt idx="0">
                  <c:v>0-1 Mile</c:v>
                </c:pt>
                <c:pt idx="1">
                  <c:v>1-3 Miles</c:v>
                </c:pt>
                <c:pt idx="2">
                  <c:v>3-5 Miles</c:v>
                </c:pt>
                <c:pt idx="3">
                  <c:v>5-10 Miles</c:v>
                </c:pt>
                <c:pt idx="4">
                  <c:v>10-20 Miles</c:v>
                </c:pt>
                <c:pt idx="5">
                  <c:v>20-50 Miles</c:v>
                </c:pt>
                <c:pt idx="6">
                  <c:v>National</c:v>
                </c:pt>
              </c:strCache>
            </c:strRef>
          </c:cat>
          <c:val>
            <c:numRef>
              <c:f>'Sheet1'!$C$2:$C$8</c:f>
              <c:numCache>
                <c:formatCode>General</c:formatCode>
                <c:ptCount val="7"/>
                <c:pt idx="0">
                  <c:v>7.3899999999999993E-2</c:v>
                </c:pt>
                <c:pt idx="1">
                  <c:v>2.3800000000000002E-2</c:v>
                </c:pt>
                <c:pt idx="2">
                  <c:v>3.3700000000000001E-2</c:v>
                </c:pt>
                <c:pt idx="3">
                  <c:v>3.5900000000000001E-2</c:v>
                </c:pt>
                <c:pt idx="4">
                  <c:v>2.0500000000000001E-2</c:v>
                </c:pt>
                <c:pt idx="5">
                  <c:v>7.6600000000000001E-2</c:v>
                </c:pt>
                <c:pt idx="6">
                  <c:v>0.73529999999999995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4D8-4CDC-A9E1-94952CB213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0-1 Mile</c:v>
                </c:pt>
                <c:pt idx="1">
                  <c:v>1-3 Miles</c:v>
                </c:pt>
              </c:strCache>
            </c:strRef>
          </c:cat>
          <c:val>
            <c:numRef>
              <c:f>'Sheet1'!$D$2:$D$8</c:f>
              <c:numCache>
                <c:formatCode>General</c:formatCode>
                <c:ptCount val="7"/>
                <c:pt idx="0">
                  <c:v>3.6700000000000003E-2</c:v>
                </c:pt>
                <c:pt idx="1">
                  <c:v>6.4000000000000003E-3</c:v>
                </c:pt>
                <c:pt idx="2">
                  <c:v>-2E-3</c:v>
                </c:pt>
                <c:pt idx="3">
                  <c:v>-1.4200000000000001E-2</c:v>
                </c:pt>
                <c:pt idx="4">
                  <c:v>-1.1900000000000001E-2</c:v>
                </c:pt>
                <c:pt idx="5">
                  <c:v>-2.24E-2</c:v>
                </c:pt>
                <c:pt idx="6">
                  <c:v>7.4999999999999997E-3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CCFF-4372-B9BA-F190176434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Latitude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Three Swallows NR257TT</c:v>
                </c:pt>
                <c:pt idx="1">
                  <c:v>George And Dragon NR257RN</c:v>
                </c:pt>
                <c:pt idx="2">
                  <c:v>Dun Cow NR257XA</c:v>
                </c:pt>
                <c:pt idx="3">
                  <c:v>Wiveton Bell NR257TL</c:v>
                </c:pt>
                <c:pt idx="4">
                  <c:v>Kings Arms NR257NQ</c:v>
                </c:pt>
                <c:pt idx="5">
                  <c:v>Blakeney Manor NR257ND</c:v>
                </c:pt>
                <c:pt idx="6">
                  <c:v>Harbour Room NR257NX</c:v>
                </c:pt>
                <c:pt idx="7">
                  <c:v>Blue Bell NR257BX</c:v>
                </c:pt>
                <c:pt idx="8">
                  <c:v>Anchor Inn NR257AA</c:v>
                </c:pt>
              </c:strCache>
            </c:strRef>
          </c:cat>
          <c:val>
            <c:numRef>
              <c:f>'Sheet1'!$F$2:$F$10</c:f>
              <c:numCache>
                <c:formatCode>General</c:formatCode>
                <c:ptCount val="9"/>
                <c:pt idx="0">
                  <c:v>0.46200000000000002</c:v>
                </c:pt>
                <c:pt idx="1">
                  <c:v>0.1699</c:v>
                </c:pt>
                <c:pt idx="2">
                  <c:v>0.10639999999999999</c:v>
                </c:pt>
                <c:pt idx="3">
                  <c:v>8.8900000000000007E-2</c:v>
                </c:pt>
                <c:pt idx="4">
                  <c:v>7.7600000000000002E-2</c:v>
                </c:pt>
                <c:pt idx="5">
                  <c:v>3.4200000000000001E-2</c:v>
                </c:pt>
                <c:pt idx="6">
                  <c:v>2.75E-2</c:v>
                </c:pt>
                <c:pt idx="7">
                  <c:v>2.0799999999999999E-2</c:v>
                </c:pt>
                <c:pt idx="8">
                  <c:v>1.23E-2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F6-4776-9EA6-797BE198250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28160"/>
        <c:axId val="156329408"/>
      </c:barChart>
      <c:catAx>
        <c:axId val="1563281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9408"/>
        <c:crosses val="autoZero"/>
        <c:auto val="1"/>
        <c:lblAlgn val="ctr"/>
        <c:lblOffset val="100"/>
        <c:noMultiLvlLbl val="0"/>
      </c:catAx>
      <c:valAx>
        <c:axId val="156329408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28160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FD2-4BB0-BB32-A3DEEA3BB574}"/>
              </c:ext>
            </c:extLst>
          </c:dPt>
          <c:cat>
            <c:strRef>
              <c:f>'Sheet1'!$A$2:$A$10</c:f>
              <c:strCache>
                <c:ptCount val="9"/>
                <c:pt idx="0">
                  <c:v>George And Dragon NR257RN</c:v>
                </c:pt>
                <c:pt idx="1">
                  <c:v>Blakeney Manor NR257ND</c:v>
                </c:pt>
                <c:pt idx="2">
                  <c:v>Blue Bell NR257BX</c:v>
                </c:pt>
                <c:pt idx="3">
                  <c:v>Kings Arms NR257NQ</c:v>
                </c:pt>
                <c:pt idx="4">
                  <c:v>Harbour Room NR257NX</c:v>
                </c:pt>
                <c:pt idx="5">
                  <c:v>Three Swallows NR257TT</c:v>
                </c:pt>
                <c:pt idx="6">
                  <c:v>Dun Cow NR257XA</c:v>
                </c:pt>
                <c:pt idx="7">
                  <c:v>Anchor Inn NR257AA</c:v>
                </c:pt>
                <c:pt idx="8">
                  <c:v>Wiveton Bell NR257TL</c:v>
                </c:pt>
              </c:strCache>
            </c:str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0.15659999999999999</c:v>
                </c:pt>
                <c:pt idx="1">
                  <c:v>4.4699999999999997E-2</c:v>
                </c:pt>
                <c:pt idx="2">
                  <c:v>2.3E-2</c:v>
                </c:pt>
                <c:pt idx="3">
                  <c:v>6.3E-2</c:v>
                </c:pt>
                <c:pt idx="4">
                  <c:v>3.5499999999999997E-2</c:v>
                </c:pt>
                <c:pt idx="5">
                  <c:v>0.36059999999999998</c:v>
                </c:pt>
                <c:pt idx="6">
                  <c:v>0.16600000000000001</c:v>
                </c:pt>
                <c:pt idx="7">
                  <c:v>3.1399999999999997E-2</c:v>
                </c:pt>
                <c:pt idx="8">
                  <c:v>0.1188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D2-4BB0-BB32-A3DEEA3BB57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George And Dragon NR257RN</c:v>
                </c:pt>
                <c:pt idx="1">
                  <c:v>Blakeney Manor NR257ND</c:v>
                </c:pt>
                <c:pt idx="2">
                  <c:v>Blue Bell NR257BX</c:v>
                </c:pt>
                <c:pt idx="3">
                  <c:v>Kings Arms NR257NQ</c:v>
                </c:pt>
                <c:pt idx="4">
                  <c:v>Harbour Room NR257NX</c:v>
                </c:pt>
                <c:pt idx="5">
                  <c:v>Three Swallows NR257TT</c:v>
                </c:pt>
                <c:pt idx="6">
                  <c:v>Dun Cow NR257XA</c:v>
                </c:pt>
                <c:pt idx="7">
                  <c:v>Anchor Inn NR257AA</c:v>
                </c:pt>
                <c:pt idx="8">
                  <c:v>Wiveton Bell NR257TL</c:v>
                </c:pt>
              </c:strCache>
            </c:str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0.18509999999999999</c:v>
                </c:pt>
                <c:pt idx="1">
                  <c:v>6.1699999999999998E-2</c:v>
                </c:pt>
                <c:pt idx="2">
                  <c:v>3.8300000000000001E-2</c:v>
                </c:pt>
                <c:pt idx="3">
                  <c:v>6.9900000000000004E-2</c:v>
                </c:pt>
                <c:pt idx="4">
                  <c:v>2.64E-2</c:v>
                </c:pt>
                <c:pt idx="5">
                  <c:v>0.3503</c:v>
                </c:pt>
                <c:pt idx="6">
                  <c:v>0.1527</c:v>
                </c:pt>
                <c:pt idx="7">
                  <c:v>1.4E-2</c:v>
                </c:pt>
                <c:pt idx="8">
                  <c:v>0.1011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FD2-4BB0-BB32-A3DEEA3BB5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George And Dragon NR257RN</c:v>
                </c:pt>
                <c:pt idx="1">
                  <c:v>Blakeney Manor NR257ND</c:v>
                </c:pt>
              </c:strCache>
            </c:strRef>
          </c:cat>
          <c:val>
            <c:numRef>
              <c:f>'Sheet1'!$D$2:$D$10</c:f>
              <c:numCache>
                <c:formatCode>General</c:formatCode>
                <c:ptCount val="9"/>
                <c:pt idx="0">
                  <c:v>2.8500000000000001E-2</c:v>
                </c:pt>
                <c:pt idx="1">
                  <c:v>1.7000000000000001E-2</c:v>
                </c:pt>
                <c:pt idx="2">
                  <c:v>1.5299999999999999E-2</c:v>
                </c:pt>
                <c:pt idx="3">
                  <c:v>6.8999999999999999E-3</c:v>
                </c:pt>
                <c:pt idx="4">
                  <c:v>-9.1000000000000004E-3</c:v>
                </c:pt>
                <c:pt idx="5">
                  <c:v>-1.03E-2</c:v>
                </c:pt>
                <c:pt idx="6">
                  <c:v>-1.3299999999999999E-2</c:v>
                </c:pt>
                <c:pt idx="7">
                  <c:v>-1.7399999999999999E-2</c:v>
                </c:pt>
                <c:pt idx="8">
                  <c:v>-1.77E-2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8B0F-458B-834E-9DB8392B51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95164974607409E-2"/>
          <c:y val="2.8981141881795684E-2"/>
          <c:w val="0.87665894018354529"/>
          <c:h val="0.7806265456368007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BB9-4145-A44C-4E7AB2914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65310496"/>
        <c:axId val="67449465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OK Match</c:v>
                </c:pt>
              </c:strCache>
            </c:strRef>
          </c:tx>
          <c:spPr>
            <a:ln w="25400">
              <a:solidFill>
                <a:srgbClr val="4FC042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</c:v>
                </c:pt>
                <c:pt idx="1">
                  <c:v>0.7</c:v>
                </c:pt>
                <c:pt idx="2">
                  <c:v>0.7</c:v>
                </c:pt>
                <c:pt idx="3">
                  <c:v>0.7</c:v>
                </c:pt>
                <c:pt idx="4">
                  <c:v>0.7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BB9-4145-A44C-4E7AB291429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Perfect Match</c:v>
                </c:pt>
              </c:strCache>
            </c:strRef>
          </c:tx>
          <c:spPr>
            <a:ln w="25400">
              <a:solidFill>
                <a:srgbClr val="FDBC05"/>
              </a:solidFill>
              <a:prstDash val="solid"/>
              <a:round/>
            </a:ln>
            <a:effectLst/>
          </c:spPr>
          <c:marker>
            <c:symbol val="none"/>
          </c:marker>
          <c:cat>
            <c:strRef>
              <c:f>'Sheet1'!$A$2:$A$6</c:f>
              <c:strCache>
                <c:ptCount val="5"/>
                <c:pt idx="0">
                  <c:v>Fireside Town &amp; City</c:v>
                </c:pt>
                <c:pt idx="1">
                  <c:v>Fireside Collection</c:v>
                </c:pt>
                <c:pt idx="2">
                  <c:v>Mighty Local</c:v>
                </c:pt>
                <c:pt idx="3">
                  <c:v>Our Local</c:v>
                </c:pt>
                <c:pt idx="4">
                  <c:v>Fireside Inns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BB9-4145-A44C-4E7AB2914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65310496"/>
        <c:axId val="674494656"/>
      </c:lineChart>
      <c:catAx>
        <c:axId val="4653104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674494656"/>
        <c:crosses val="autoZero"/>
        <c:auto val="1"/>
        <c:lblAlgn val="ctr"/>
        <c:lblOffset val="100"/>
        <c:noMultiLvlLbl val="0"/>
      </c:catAx>
      <c:valAx>
        <c:axId val="67449465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465310496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875835073117734"/>
          <c:y val="0.91744133071755041"/>
          <c:w val="0.42245608584537614"/>
          <c:h val="4.376182361874574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61528757337316E-2"/>
          <c:y val="7.4179455520350268E-2"/>
          <c:w val="0.83239026358280876"/>
          <c:h val="0.76754836815047833"/>
        </c:manualLayout>
      </c:layout>
      <c:radarChart>
        <c:radarStyle val="fill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Three Swallows</c:v>
                </c:pt>
              </c:strCache>
            </c:strRef>
          </c:tx>
          <c:spPr>
            <a:solidFill>
              <a:srgbClr val="2EADE4">
                <a:alpha val="50000"/>
              </a:srgbClr>
            </a:solidFill>
            <a:ln w="12700">
              <a:solidFill>
                <a:srgbClr val="2EADE4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'Sheet1'!$B$2:$B$9</c:f>
              <c:numCache>
                <c:formatCode>General</c:formatCode>
                <c:ptCount val="8"/>
                <c:pt idx="0">
                  <c:v>3.8300000000000001E-2</c:v>
                </c:pt>
                <c:pt idx="1">
                  <c:v>7.4999999999999997E-3</c:v>
                </c:pt>
                <c:pt idx="2">
                  <c:v>0.33850000000000002</c:v>
                </c:pt>
                <c:pt idx="3">
                  <c:v>2.4E-2</c:v>
                </c:pt>
                <c:pt idx="4">
                  <c:v>7.0400000000000004E-2</c:v>
                </c:pt>
                <c:pt idx="5">
                  <c:v>9.4999999999999998E-3</c:v>
                </c:pt>
                <c:pt idx="6">
                  <c:v>2.2800000000000001E-2</c:v>
                </c:pt>
                <c:pt idx="7">
                  <c:v>0.48859999999999998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54-4327-99F2-AA5CB0826F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Local Catchment</c:v>
                </c:pt>
              </c:strCache>
            </c:strRef>
          </c:tx>
          <c:spPr>
            <a:solidFill>
              <a:srgbClr val="142561">
                <a:alpha val="50000"/>
              </a:srgbClr>
            </a:solidFill>
            <a:ln w="12700">
              <a:solidFill>
                <a:srgbClr val="142561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'Sheet1'!$C$2:$C$9</c:f>
              <c:numCache>
                <c:formatCode>General</c:formatCode>
                <c:ptCount val="8"/>
                <c:pt idx="0">
                  <c:v>1.7000000000000001E-2</c:v>
                </c:pt>
                <c:pt idx="1">
                  <c:v>1.24E-2</c:v>
                </c:pt>
                <c:pt idx="2">
                  <c:v>0.32579999999999998</c:v>
                </c:pt>
                <c:pt idx="3">
                  <c:v>2.3800000000000002E-2</c:v>
                </c:pt>
                <c:pt idx="4">
                  <c:v>0.1074</c:v>
                </c:pt>
                <c:pt idx="5">
                  <c:v>2.7900000000000001E-2</c:v>
                </c:pt>
                <c:pt idx="6">
                  <c:v>2.1999999999999999E-2</c:v>
                </c:pt>
                <c:pt idx="7">
                  <c:v>0.46329999999999999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54-4327-99F2-AA5CB0826F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Punch T&amp;L</c:v>
                </c:pt>
              </c:strCache>
            </c:strRef>
          </c:tx>
          <c:spPr>
            <a:solidFill>
              <a:srgbClr val="FA8D38">
                <a:alpha val="50000"/>
              </a:srgbClr>
            </a:solidFill>
            <a:ln w="12700">
              <a:solidFill>
                <a:srgbClr val="FA8D38"/>
              </a:solidFill>
              <a:prstDash val="solid"/>
              <a:round/>
            </a:ln>
            <a:effectLst/>
          </c:spPr>
          <c:cat>
            <c:strRef>
              <c:f>'Sheet1'!$E$2:$E$9</c:f>
              <c:strCache>
                <c:ptCount val="8"/>
                <c:pt idx="0">
                  <c:v>Family Familiar</c:v>
                </c:pt>
                <c:pt idx="1">
                  <c:v>Occasional &amp; Local</c:v>
                </c:pt>
                <c:pt idx="2">
                  <c:v>Mid-Week Seniors</c:v>
                </c:pt>
                <c:pt idx="3">
                  <c:v>Part Of The Pub</c:v>
                </c:pt>
                <c:pt idx="4">
                  <c:v>Metro Sophisticates</c:v>
                </c:pt>
                <c:pt idx="5">
                  <c:v>Young &amp; Connected</c:v>
                </c:pt>
                <c:pt idx="6">
                  <c:v>Bubbly Weekenders</c:v>
                </c:pt>
                <c:pt idx="7">
                  <c:v>Upmarket Diners</c:v>
                </c:pt>
              </c:strCache>
            </c:strRef>
          </c:cat>
          <c:val>
            <c:numRef>
              <c:f>'Sheet1'!$D$2:$D$9</c:f>
              <c:numCache>
                <c:formatCode>General</c:formatCode>
                <c:ptCount val="8"/>
                <c:pt idx="0">
                  <c:v>8.5999999999999993E-2</c:v>
                </c:pt>
                <c:pt idx="1">
                  <c:v>6.1800000000000001E-2</c:v>
                </c:pt>
                <c:pt idx="2">
                  <c:v>0.2863</c:v>
                </c:pt>
                <c:pt idx="3">
                  <c:v>0.11509999999999999</c:v>
                </c:pt>
                <c:pt idx="4">
                  <c:v>0.1104</c:v>
                </c:pt>
                <c:pt idx="5">
                  <c:v>0.1182</c:v>
                </c:pt>
                <c:pt idx="6">
                  <c:v>7.1199999999999999E-2</c:v>
                </c:pt>
                <c:pt idx="7">
                  <c:v>0.15060000000000001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54-4327-99F2-AA5CB0826F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1977920"/>
        <c:axId val="1975830976"/>
      </c:radarChart>
      <c:catAx>
        <c:axId val="12019779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975830976"/>
        <c:crosses val="autoZero"/>
        <c:auto val="1"/>
        <c:lblAlgn val="ctr"/>
        <c:lblOffset val="100"/>
        <c:noMultiLvlLbl val="0"/>
      </c:catAx>
      <c:valAx>
        <c:axId val="1975830976"/>
        <c:scaling>
          <c:orientation val="minMax"/>
        </c:scaling>
        <c:delete val="0"/>
        <c:axPos val="l"/>
        <c:majorGridlines>
          <c:spPr>
            <a:ln>
              <a:solidFill>
                <a:srgbClr val="D9D9D9"/>
              </a:solidFill>
              <a:prstDash val="solid"/>
              <a:round/>
            </a:ln>
          </c:spPr>
        </c:majorGridlines>
        <c:numFmt formatCode="0%" sourceLinked="0"/>
        <c:majorTickMark val="none"/>
        <c:minorTickMark val="none"/>
        <c:tickLblPos val="nextTo"/>
        <c:spPr>
          <a:ln>
            <a:noFill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201977920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t"/>
      <c:legendEntry>
        <c:idx val="1"/>
        <c:txPr>
          <a:bodyPr/>
          <a:lstStyle/>
          <a:p>
            <a:pPr>
              <a:defRPr sz="800" b="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94337913910013982"/>
          <c:w val="1"/>
          <c:h val="5.2891099389281319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9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Competitor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1B5-40EC-9753-A3BB43820E65}"/>
              </c:ext>
            </c:extLst>
          </c:dPt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'Sheet1'!$B$2:$B$6</c:f>
              <c:numCache>
                <c:formatCode>General</c:formatCode>
                <c:ptCount val="5"/>
                <c:pt idx="0">
                  <c:v>0.71160000000000001</c:v>
                </c:pt>
                <c:pt idx="1">
                  <c:v>0.2215</c:v>
                </c:pt>
                <c:pt idx="2">
                  <c:v>3.73E-2</c:v>
                </c:pt>
                <c:pt idx="3">
                  <c:v>1.8100000000000002E-2</c:v>
                </c:pt>
                <c:pt idx="4">
                  <c:v>1.1299999999999999E-2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1B5-40EC-9753-A3BB43820E65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Three Swallows NR257TT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'Sheet1'!$A$2:$A$6</c:f>
              <c:strCache>
                <c:ptCount val="5"/>
                <c:pt idx="0">
                  <c:v>Once Per Year</c:v>
                </c:pt>
                <c:pt idx="1">
                  <c:v>2-3 Times Per Year</c:v>
                </c:pt>
                <c:pt idx="2">
                  <c:v>4-5 Times Per Year</c:v>
                </c:pt>
                <c:pt idx="3">
                  <c:v>6-9 Times Per Year</c:v>
                </c:pt>
                <c:pt idx="4">
                  <c:v>10+ Times Per Year</c:v>
                </c:pt>
              </c:strCache>
            </c:strRef>
          </c:cat>
          <c:val>
            <c:numRef>
              <c:f>'Sheet1'!$C$2:$C$6</c:f>
              <c:numCache>
                <c:formatCode>General</c:formatCode>
                <c:ptCount val="5"/>
                <c:pt idx="0">
                  <c:v>0.73050000000000004</c:v>
                </c:pt>
                <c:pt idx="1">
                  <c:v>0.21379999999999999</c:v>
                </c:pt>
                <c:pt idx="2">
                  <c:v>0.03</c:v>
                </c:pt>
                <c:pt idx="3">
                  <c:v>1.44E-2</c:v>
                </c:pt>
                <c:pt idx="4">
                  <c:v>1.11E-2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1B5-40EC-9753-A3BB43820E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795728120525421"/>
          <c:y val="9.0272246991608004E-2"/>
          <c:w val="0.85810532227926073"/>
          <c:h val="0.819455506016783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Series1</c:v>
                </c:pt>
              </c:strCache>
            </c:strRef>
          </c:tx>
          <c:spPr>
            <a:solidFill>
              <a:srgbClr val="4FC042"/>
            </a:solidFill>
            <a:ln>
              <a:noFill/>
              <a:round/>
            </a:ln>
            <a:effectLst/>
          </c:spPr>
          <c:invertIfNegative val="1"/>
          <c:dLbls>
            <c:numFmt formatCode="0%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'Sheet1'!$A$2:$A$3</c:f>
              <c:strCache>
                <c:ptCount val="2"/>
                <c:pt idx="0">
                  <c:v>Once Per Year</c:v>
                </c:pt>
                <c:pt idx="1">
                  <c:v>2-3 Times Per Year</c:v>
                </c:pt>
              </c:strCache>
            </c:strRef>
          </c:cat>
          <c:val>
            <c:numRef>
              <c:f>'Sheet1'!$D$2:$D$6</c:f>
              <c:numCache>
                <c:formatCode>General</c:formatCode>
                <c:ptCount val="5"/>
                <c:pt idx="0">
                  <c:v>1.89E-2</c:v>
                </c:pt>
                <c:pt idx="1">
                  <c:v>-7.7000000000000002E-3</c:v>
                </c:pt>
                <c:pt idx="2">
                  <c:v>-7.3000000000000001E-3</c:v>
                </c:pt>
                <c:pt idx="3">
                  <c:v>-3.7000000000000002E-3</c:v>
                </c:pt>
                <c:pt idx="4">
                  <c:v>-2.0000000000000001E-4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C04242"/>
                  </a:solidFill>
                  <a:ln>
                    <a:noFill/>
                    <a:round/>
                  </a:ln>
                  <a:effectLst/>
                </c14:spPr>
              </c14:invertSolidFillFmt>
            </c:ext>
            <c:ext xmlns:c16="http://schemas.microsoft.com/office/drawing/2014/chart" uri="{C3380CC4-5D6E-409C-BE32-E72D297353CC}">
              <c16:uniqueId val="{00000000-B75D-4EA5-97A7-D603833F8C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35232"/>
        <c:axId val="156333984"/>
      </c:barChart>
      <c:catAx>
        <c:axId val="156335232"/>
        <c:scaling>
          <c:orientation val="minMax"/>
        </c:scaling>
        <c:delete val="1"/>
        <c:axPos val="b"/>
        <c:numFmt formatCode="General" sourceLinked="0"/>
        <c:majorTickMark val="none"/>
        <c:minorTickMark val="none"/>
        <c:tickLblPos val="nextTo"/>
        <c:crossAx val="156333984"/>
        <c:crosses val="autoZero"/>
        <c:auto val="1"/>
        <c:lblAlgn val="ctr"/>
        <c:lblOffset val="100"/>
        <c:noMultiLvlLbl val="0"/>
      </c:catAx>
      <c:valAx>
        <c:axId val="15633398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56335232"/>
        <c:crosses val="autoZero"/>
        <c:crossBetween val="between"/>
      </c:valAx>
      <c:spPr>
        <a:noFill/>
        <a:ln>
          <a:noFill/>
          <a:round/>
        </a:ln>
        <a:effectLst/>
      </c:spPr>
    </c:plotArea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ln>
          <a:noFill/>
          <a:round/>
        </a:ln>
      </c:spPr>
      <c:txPr>
        <a:bodyPr/>
        <a:lstStyle/>
        <a:p>
          <a:pPr>
            <a:defRPr sz="1860" b="1" baseline="0"/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983360"/>
        <c:axId val="57253888"/>
      </c:barChart>
      <c:catAx>
        <c:axId val="5998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57253888"/>
        <c:crosses val="autoZero"/>
        <c:auto val="1"/>
        <c:lblAlgn val="ctr"/>
        <c:lblOffset val="100"/>
        <c:noMultiLvlLbl val="0"/>
      </c:catAx>
      <c:valAx>
        <c:axId val="57253888"/>
        <c:scaling>
          <c:orientation val="minMax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crossAx val="59983360"/>
        <c:crosses val="autoZero"/>
        <c:crossBetween val="between"/>
      </c:valAx>
      <c:spPr>
        <a:solidFill>
          <a:srgbClr val="FFFFFF"/>
        </a:solidFill>
        <a:ln>
          <a:noFill/>
          <a:round/>
        </a:ln>
      </c:spPr>
    </c:plotArea>
    <c:legend>
      <c:legendPos val="r"/>
      <c:overlay val="0"/>
    </c:legend>
    <c:plotVisOnly val="1"/>
    <c:dispBlanksAs val="gap"/>
    <c:showDLblsOverMax val="0"/>
  </c:chart>
  <c:spPr>
    <a:solidFill>
      <a:srgbClr val="FFFFFF"/>
    </a:solidFill>
  </c:sp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058824550553441"/>
          <c:y val="4.2361057701551658E-2"/>
          <c:w val="0.8554743443406283"/>
          <c:h val="0.658029740044992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02/11/2022 - 25/10/2023</c:v>
                </c:pt>
              </c:strCache>
            </c:strRef>
          </c:tx>
          <c:spPr>
            <a:solidFill>
              <a:srgbClr val="142561"/>
            </a:solidFill>
            <a:ln>
              <a:noFill/>
              <a:round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8C7-41E4-A6BC-23E37923B473}"/>
              </c:ext>
            </c:extLst>
          </c:dPt>
          <c:cat>
            <c:strRef>
              <c:f>'Sheet1'!$A$2:$A$10</c:f>
              <c:strCache>
                <c:ptCount val="9"/>
                <c:pt idx="0">
                  <c:v>Anchor Inn NR257AA</c:v>
                </c:pt>
                <c:pt idx="1">
                  <c:v>Blakeney Manor NR257ND</c:v>
                </c:pt>
                <c:pt idx="2">
                  <c:v>George And Dragon NR257RN</c:v>
                </c:pt>
                <c:pt idx="3">
                  <c:v>Harbour Room NR257NX</c:v>
                </c:pt>
                <c:pt idx="4">
                  <c:v>Dun Cow NR257XA</c:v>
                </c:pt>
                <c:pt idx="5">
                  <c:v>Kings Arms NR257NQ</c:v>
                </c:pt>
                <c:pt idx="6">
                  <c:v>Wiveton Bell NR257TL</c:v>
                </c:pt>
                <c:pt idx="7">
                  <c:v>Blue Bell NR257BX</c:v>
                </c:pt>
                <c:pt idx="8">
                  <c:v>Three Swallows NR257TT</c:v>
                </c:pt>
              </c:strCache>
            </c:strRef>
          </c:cat>
          <c:val>
            <c:numRef>
              <c:f>'Sheet1'!$B$2:$B$10</c:f>
              <c:numCache>
                <c:formatCode>General</c:formatCode>
                <c:ptCount val="9"/>
                <c:pt idx="0">
                  <c:v>24.972000000000001</c:v>
                </c:pt>
                <c:pt idx="1">
                  <c:v>64.429500000000004</c:v>
                </c:pt>
                <c:pt idx="2">
                  <c:v>25.1922</c:v>
                </c:pt>
                <c:pt idx="3">
                  <c:v>12.206300000000001</c:v>
                </c:pt>
                <c:pt idx="4">
                  <c:v>39.970999999999997</c:v>
                </c:pt>
                <c:pt idx="5">
                  <c:v>25.531300000000002</c:v>
                </c:pt>
                <c:pt idx="6">
                  <c:v>71.343299999999999</c:v>
                </c:pt>
                <c:pt idx="7">
                  <c:v>36.027200000000001</c:v>
                </c:pt>
                <c:pt idx="8">
                  <c:v>32.923299999999998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8C7-41E4-A6BC-23E37923B47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08/11/2023 - 30/10/2024</c:v>
                </c:pt>
              </c:strCache>
            </c:strRef>
          </c:tx>
          <c:spPr>
            <a:solidFill>
              <a:srgbClr val="2EADE4"/>
            </a:solidFill>
            <a:ln>
              <a:noFill/>
              <a:round/>
            </a:ln>
            <a:effectLst/>
          </c:spPr>
          <c:invertIfNegative val="0"/>
          <c:dLbls>
            <c:numFmt formatCode="\£0.00" sourceLinked="0"/>
            <c:spPr>
              <a:noFill/>
              <a:ln>
                <a:noFill/>
                <a:round/>
              </a:ln>
              <a:effectLst/>
            </c:spPr>
            <c:txPr>
              <a:bodyPr/>
              <a:lstStyle/>
              <a:p>
                <a:pPr>
                  <a:defRPr sz="900" b="0" baseline="0">
                    <a:solidFill>
                      <a:srgbClr val="404040"/>
                    </a:solidFill>
                    <a:latin typeface="Montserrat"/>
                    <a:ea typeface="Montserrat"/>
                    <a:cs typeface="Montserrat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>
                      <a:solidFill>
                        <a:srgbClr val="A6A6A6"/>
                      </a:solidFill>
                      <a:prstDash val="solid"/>
                      <a:round/>
                    </a:ln>
                  </c:spPr>
                </c15:leaderLines>
              </c:ext>
            </c:extLst>
          </c:dLbls>
          <c:cat>
            <c:strRef>
              <c:f>'Sheet1'!$A$2:$A$10</c:f>
              <c:strCache>
                <c:ptCount val="9"/>
                <c:pt idx="0">
                  <c:v>Anchor Inn NR257AA</c:v>
                </c:pt>
                <c:pt idx="1">
                  <c:v>Blakeney Manor NR257ND</c:v>
                </c:pt>
                <c:pt idx="2">
                  <c:v>George And Dragon NR257RN</c:v>
                </c:pt>
                <c:pt idx="3">
                  <c:v>Harbour Room NR257NX</c:v>
                </c:pt>
                <c:pt idx="4">
                  <c:v>Dun Cow NR257XA</c:v>
                </c:pt>
                <c:pt idx="5">
                  <c:v>Kings Arms NR257NQ</c:v>
                </c:pt>
                <c:pt idx="6">
                  <c:v>Wiveton Bell NR257TL</c:v>
                </c:pt>
                <c:pt idx="7">
                  <c:v>Blue Bell NR257BX</c:v>
                </c:pt>
                <c:pt idx="8">
                  <c:v>Three Swallows NR257TT</c:v>
                </c:pt>
              </c:strCache>
            </c:strRef>
          </c:cat>
          <c:val>
            <c:numRef>
              <c:f>'Sheet1'!$C$2:$C$10</c:f>
              <c:numCache>
                <c:formatCode>General</c:formatCode>
                <c:ptCount val="9"/>
                <c:pt idx="0">
                  <c:v>30.530799999999999</c:v>
                </c:pt>
                <c:pt idx="1">
                  <c:v>67.265199999999993</c:v>
                </c:pt>
                <c:pt idx="2">
                  <c:v>27.5487</c:v>
                </c:pt>
                <c:pt idx="3">
                  <c:v>14.423400000000001</c:v>
                </c:pt>
                <c:pt idx="4">
                  <c:v>41.62</c:v>
                </c:pt>
                <c:pt idx="5">
                  <c:v>27.112200000000001</c:v>
                </c:pt>
                <c:pt idx="6">
                  <c:v>72.589100000000002</c:v>
                </c:pt>
                <c:pt idx="7">
                  <c:v>35.936700000000002</c:v>
                </c:pt>
                <c:pt idx="8">
                  <c:v>32.577199999999998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8C7-41E4-A6BC-23E37923B4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8"/>
        <c:axId val="1099973248"/>
        <c:axId val="1099974080"/>
      </c:barChart>
      <c:catAx>
        <c:axId val="10999732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ln>
            <a:solidFill>
              <a:srgbClr val="D9D9D9"/>
            </a:solidFill>
            <a:prstDash val="solid"/>
            <a:round/>
          </a:ln>
        </c:spPr>
        <c:txPr>
          <a:bodyPr rot="-1500000"/>
          <a:lstStyle/>
          <a:p>
            <a:pPr algn="ctr">
              <a:defRPr sz="7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4080"/>
        <c:crosses val="autoZero"/>
        <c:auto val="1"/>
        <c:lblAlgn val="ctr"/>
        <c:lblOffset val="100"/>
        <c:noMultiLvlLbl val="0"/>
      </c:catAx>
      <c:valAx>
        <c:axId val="1099974080"/>
        <c:scaling>
          <c:orientation val="minMax"/>
        </c:scaling>
        <c:delete val="0"/>
        <c:axPos val="l"/>
        <c:numFmt formatCode="\£0.00" sourceLinked="0"/>
        <c:majorTickMark val="out"/>
        <c:minorTickMark val="none"/>
        <c:tickLblPos val="nextTo"/>
        <c:spPr>
          <a:ln>
            <a:solidFill>
              <a:srgbClr val="E7E6E6"/>
            </a:solidFill>
            <a:prstDash val="solid"/>
            <a:round/>
          </a:ln>
        </c:spPr>
        <c:txPr>
          <a:bodyPr/>
          <a:lstStyle/>
          <a:p>
            <a:pPr algn="ctr">
              <a:defRPr sz="900" baseline="0">
                <a:solidFill>
                  <a:srgbClr val="595959"/>
                </a:solidFill>
                <a:latin typeface="Montserrat"/>
                <a:ea typeface="Montserrat"/>
                <a:cs typeface="Montserrat"/>
              </a:defRPr>
            </a:pPr>
            <a:endParaRPr lang="en-US"/>
          </a:p>
        </c:txPr>
        <c:crossAx val="1099973248"/>
        <c:crosses val="autoZero"/>
        <c:crossBetween val="between"/>
      </c:valAx>
      <c:spPr>
        <a:noFill/>
        <a:ln>
          <a:noFill/>
          <a:round/>
        </a:ln>
        <a:effectLst/>
      </c:spPr>
    </c:plotArea>
    <c:legend>
      <c:legendPos val="b"/>
      <c:layout>
        <c:manualLayout>
          <c:xMode val="edge"/>
          <c:yMode val="edge"/>
          <c:x val="5.0681491468499212E-3"/>
          <c:y val="0.90038322694149087"/>
          <c:w val="0.41754724409448812"/>
          <c:h val="9.9616699630498448E-2"/>
        </c:manualLayout>
      </c:layout>
      <c:overlay val="0"/>
      <c:spPr>
        <a:noFill/>
        <a:ln>
          <a:noFill/>
          <a:round/>
        </a:ln>
        <a:effectLst/>
      </c:spPr>
      <c:txPr>
        <a:bodyPr/>
        <a:lstStyle/>
        <a:p>
          <a:pPr>
            <a:defRPr sz="800" b="0" baseline="0">
              <a:solidFill>
                <a:srgbClr val="595959"/>
              </a:solidFill>
              <a:latin typeface="Montserrat"/>
              <a:ea typeface="Montserrat"/>
              <a:cs typeface="Montserra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ln>
            <a:headEnd type="none"/>
            <a:tailEnd type="none"/>
          </a:ln>
        </p:spPr>
        <p:txBody>
          <a:bodyPr wrap="square" anchor="b"/>
          <a:lstStyle>
            <a:lvl1pPr algn="ctr"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ln>
            <a:headEnd type="none"/>
            <a:tailEnd type="none"/>
          </a:ln>
        </p:spPr>
        <p:txBody>
          <a:bodyPr wrap="square"/>
          <a:lstStyle>
            <a:lvl1pPr marL="0" indent="0" algn="ctr">
              <a:buNone/>
              <a:defRPr sz="2400" dirty="0"/>
            </a:lvl1pPr>
            <a:lvl2pPr marL="457200" indent="0" algn="ctr">
              <a:buNone/>
              <a:defRPr sz="2000" dirty="0"/>
            </a:lvl2pPr>
            <a:lvl3pPr marL="914400" indent="0" algn="ctr">
              <a:buNone/>
              <a:defRPr sz="1800" dirty="0"/>
            </a:lvl3pPr>
            <a:lvl4pPr marL="1371600" indent="0" algn="ctr">
              <a:buNone/>
              <a:defRPr sz="1600" dirty="0"/>
            </a:lvl4pPr>
            <a:lvl5pPr marL="1828800" indent="0" algn="ctr">
              <a:buNone/>
              <a:defRPr sz="1600" dirty="0"/>
            </a:lvl5pPr>
            <a:lvl6pPr marL="2286000" indent="0" algn="ctr">
              <a:buNone/>
              <a:defRPr sz="1600" dirty="0"/>
            </a:lvl6pPr>
            <a:lvl7pPr marL="2743200" indent="0" algn="ctr">
              <a:buNone/>
              <a:defRPr sz="1600" dirty="0"/>
            </a:lvl7pPr>
            <a:lvl8pPr marL="3200400" indent="0" algn="ctr">
              <a:buNone/>
              <a:defRPr sz="1600" dirty="0"/>
            </a:lvl8pPr>
            <a:lvl9pPr marL="3657600" indent="0" algn="ctr">
              <a:buNone/>
              <a:defRPr sz="1600" dirty="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ln>
            <a:headEnd type="none"/>
            <a:tailEnd type="none"/>
          </a:ln>
        </p:spPr>
        <p:txBody>
          <a:bodyPr vert="eaVert"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60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2400" dirty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 dirty="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 dirty="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 dirty="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ln>
            <a:headEnd type="none"/>
            <a:tailEnd type="none"/>
          </a:ln>
        </p:spPr>
        <p:txBody>
          <a:bodyPr wrap="square" anchor="b"/>
          <a:lstStyle>
            <a:lvl1pPr marL="0" indent="0">
              <a:buNone/>
              <a:defRPr sz="2400" b="1" dirty="0"/>
            </a:lvl1pPr>
            <a:lvl2pPr marL="457200" indent="0">
              <a:buNone/>
              <a:defRPr sz="2000" b="1" dirty="0"/>
            </a:lvl2pPr>
            <a:lvl3pPr marL="914400" indent="0">
              <a:buNone/>
              <a:defRPr sz="1800" b="1" dirty="0"/>
            </a:lvl3pPr>
            <a:lvl4pPr marL="1371600" indent="0">
              <a:buNone/>
              <a:defRPr sz="1600" b="1" dirty="0"/>
            </a:lvl4pPr>
            <a:lvl5pPr marL="1828800" indent="0">
              <a:buNone/>
              <a:defRPr sz="1600" b="1" dirty="0"/>
            </a:lvl5pPr>
            <a:lvl6pPr marL="2286000" indent="0">
              <a:buNone/>
              <a:defRPr sz="1600" b="1" dirty="0"/>
            </a:lvl6pPr>
            <a:lvl7pPr marL="2743200" indent="0">
              <a:buNone/>
              <a:defRPr sz="1600" b="1" dirty="0"/>
            </a:lvl7pPr>
            <a:lvl8pPr marL="3200400" indent="0">
              <a:buNone/>
              <a:defRPr sz="1600" b="1" dirty="0"/>
            </a:lvl8pPr>
            <a:lvl9pPr marL="3657600" indent="0">
              <a:buNone/>
              <a:defRPr sz="1600" b="1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>
              <a:defRPr sz="3200" dirty="0"/>
            </a:lvl1pPr>
            <a:lvl2pPr>
              <a:defRPr sz="2800" dirty="0"/>
            </a:lvl2pPr>
            <a:lvl3pPr>
              <a:defRPr sz="2400" dirty="0"/>
            </a:lvl3pPr>
            <a:lvl4pPr>
              <a:defRPr sz="2000" dirty="0"/>
            </a:lvl4pPr>
            <a:lvl5pPr>
              <a:defRPr sz="2000" dirty="0"/>
            </a:lvl5pPr>
            <a:lvl6pPr>
              <a:defRPr sz="2000" dirty="0"/>
            </a:lvl6pPr>
            <a:lvl7pPr>
              <a:defRPr sz="2000" dirty="0"/>
            </a:lvl7pPr>
            <a:lvl8pPr>
              <a:defRPr sz="2000" dirty="0"/>
            </a:lvl8pPr>
            <a:lvl9pPr>
              <a:defRPr sz="2000" dirty="0"/>
            </a:lvl9pPr>
          </a:lstStyle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ln>
            <a:headEnd type="none"/>
            <a:tailEnd type="none"/>
          </a:ln>
        </p:spPr>
        <p:txBody>
          <a:bodyPr wrap="square" anchor="b"/>
          <a:lstStyle>
            <a:lvl1pPr>
              <a:defRPr sz="3200" dirty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3200" dirty="0"/>
            </a:lvl1pPr>
            <a:lvl2pPr marL="457200" indent="0">
              <a:buNone/>
              <a:defRPr sz="2800" dirty="0"/>
            </a:lvl2pPr>
            <a:lvl3pPr marL="914400" indent="0">
              <a:buNone/>
              <a:defRPr sz="2400" dirty="0"/>
            </a:lvl3pPr>
            <a:lvl4pPr marL="1371600" indent="0">
              <a:buNone/>
              <a:defRPr sz="2000" dirty="0"/>
            </a:lvl4pPr>
            <a:lvl5pPr marL="1828800" indent="0">
              <a:buNone/>
              <a:defRPr sz="2000" dirty="0"/>
            </a:lvl5pPr>
            <a:lvl6pPr marL="2286000" indent="0">
              <a:buNone/>
              <a:defRPr sz="2000" dirty="0"/>
            </a:lvl6pPr>
            <a:lvl7pPr marL="2743200" indent="0">
              <a:buNone/>
              <a:defRPr sz="2000" dirty="0"/>
            </a:lvl7pPr>
            <a:lvl8pPr marL="3200400" indent="0">
              <a:buNone/>
              <a:defRPr sz="2000" dirty="0"/>
            </a:lvl8pPr>
            <a:lvl9pPr marL="3657600" indent="0">
              <a:buNone/>
              <a:defRPr sz="2000" dirty="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ln>
            <a:headEnd type="none"/>
            <a:tailEnd type="none"/>
          </a:ln>
        </p:spPr>
        <p:txBody>
          <a:bodyPr wrap="square"/>
          <a:lstStyle>
            <a:lvl1pPr marL="0" indent="0">
              <a:buNone/>
              <a:defRPr sz="1600" dirty="0"/>
            </a:lvl1pPr>
            <a:lvl2pPr marL="457200" indent="0">
              <a:buNone/>
              <a:defRPr sz="1400" dirty="0"/>
            </a:lvl2pPr>
            <a:lvl3pPr marL="914400" indent="0">
              <a:buNone/>
              <a:defRPr sz="1200" dirty="0"/>
            </a:lvl3pPr>
            <a:lvl4pPr marL="1371600" indent="0">
              <a:buNone/>
              <a:defRPr sz="1000" dirty="0"/>
            </a:lvl4pPr>
            <a:lvl5pPr marL="1828800" indent="0">
              <a:buNone/>
              <a:defRPr sz="1000" dirty="0"/>
            </a:lvl5pPr>
            <a:lvl6pPr marL="2286000" indent="0">
              <a:buNone/>
              <a:defRPr sz="1000" dirty="0"/>
            </a:lvl6pPr>
            <a:lvl7pPr marL="2743200" indent="0">
              <a:buNone/>
              <a:defRPr sz="1000" dirty="0"/>
            </a:lvl7pPr>
            <a:lvl8pPr marL="3200400" indent="0">
              <a:buNone/>
              <a:defRPr sz="1000" dirty="0"/>
            </a:lvl8pPr>
            <a:lvl9pPr marL="3657600" indent="0">
              <a:buNone/>
              <a:defRPr sz="1000" dirty="0"/>
            </a:lvl9pPr>
          </a:lstStyle>
          <a:p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headEnd type="none"/>
            <a:tailEnd type="none"/>
          </a:ln>
        </p:spPr>
        <p:txBody>
          <a:bodyPr wrap="square"/>
          <a:lstStyle/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>
            <a:normAutofit/>
          </a:bodyPr>
          <a:lstStyle/>
          <a:p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l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0A778-0017-4C63-95AB-A5EF0DCCE56C}" type="datetimeFigureOut">
              <a:rPr lang="en-GB" dirty="0"/>
              <a:t>25/11/2024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ct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ln>
            <a:headEnd type="none"/>
            <a:tailEnd type="none"/>
          </a:ln>
        </p:spPr>
        <p:txBody>
          <a:bodyPr wrap="square" lIns="91440" tIns="45720" rIns="91440" bIns="45720" anchor="ctr"/>
          <a:lstStyle>
            <a:lvl1pPr algn="r">
              <a:defRPr sz="1200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CA2EA-7626-49FF-B973-213EEDB2C2D4}" type="slidenum">
              <a:rPr lang="en-GB" dirty="0"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>
        <a:lnSpc>
          <a:spcPct val="90000"/>
        </a:lnSpc>
        <a:spcBef>
          <a:spcPct val="0"/>
        </a:spcBef>
        <a:buNone/>
        <a:defRPr sz="44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 defTabSz="914400">
        <a:defRPr lang="en-US" dirty="0"/>
      </a:defPPr>
      <a:lvl1pPr marL="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 kern="1200" dirty="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26" Type="http://schemas.openxmlformats.org/officeDocument/2006/relationships/image" Target="../media/image25.svg"/><Relationship Id="rId39" Type="http://schemas.openxmlformats.org/officeDocument/2006/relationships/image" Target="../media/image38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34" Type="http://schemas.openxmlformats.org/officeDocument/2006/relationships/image" Target="../media/image33.svg"/><Relationship Id="rId42" Type="http://schemas.openxmlformats.org/officeDocument/2006/relationships/image" Target="../media/image41.sv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33" Type="http://schemas.openxmlformats.org/officeDocument/2006/relationships/image" Target="../media/image32.png"/><Relationship Id="rId38" Type="http://schemas.openxmlformats.org/officeDocument/2006/relationships/image" Target="../media/image37.svg"/><Relationship Id="rId46" Type="http://schemas.openxmlformats.org/officeDocument/2006/relationships/image" Target="../media/image45.svg"/><Relationship Id="rId2" Type="http://schemas.openxmlformats.org/officeDocument/2006/relationships/image" Target="../media/image1.pn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29" Type="http://schemas.openxmlformats.org/officeDocument/2006/relationships/image" Target="../media/image28.png"/><Relationship Id="rId41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svg"/><Relationship Id="rId32" Type="http://schemas.openxmlformats.org/officeDocument/2006/relationships/image" Target="../media/image31.svg"/><Relationship Id="rId37" Type="http://schemas.openxmlformats.org/officeDocument/2006/relationships/image" Target="../media/image36.png"/><Relationship Id="rId40" Type="http://schemas.openxmlformats.org/officeDocument/2006/relationships/image" Target="../media/image39.svg"/><Relationship Id="rId45" Type="http://schemas.openxmlformats.org/officeDocument/2006/relationships/image" Target="../media/image44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28" Type="http://schemas.openxmlformats.org/officeDocument/2006/relationships/image" Target="../media/image27.svg"/><Relationship Id="rId36" Type="http://schemas.openxmlformats.org/officeDocument/2006/relationships/image" Target="../media/image35.svg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31" Type="http://schemas.openxmlformats.org/officeDocument/2006/relationships/image" Target="../media/image30.png"/><Relationship Id="rId44" Type="http://schemas.openxmlformats.org/officeDocument/2006/relationships/image" Target="../media/image43.sv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Relationship Id="rId27" Type="http://schemas.openxmlformats.org/officeDocument/2006/relationships/image" Target="../media/image26.png"/><Relationship Id="rId30" Type="http://schemas.openxmlformats.org/officeDocument/2006/relationships/image" Target="../media/image29.svg"/><Relationship Id="rId35" Type="http://schemas.openxmlformats.org/officeDocument/2006/relationships/image" Target="../media/image34.png"/><Relationship Id="rId43" Type="http://schemas.openxmlformats.org/officeDocument/2006/relationships/image" Target="../media/image4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6.xml"/><Relationship Id="rId4" Type="http://schemas.openxmlformats.org/officeDocument/2006/relationships/chart" Target="../charts/chart3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44.png"/><Relationship Id="rId3" Type="http://schemas.openxmlformats.org/officeDocument/2006/relationships/image" Target="../media/image49.png"/><Relationship Id="rId7" Type="http://schemas.openxmlformats.org/officeDocument/2006/relationships/image" Target="../media/image38.png"/><Relationship Id="rId12" Type="http://schemas.openxmlformats.org/officeDocument/2006/relationships/image" Target="../media/image43.svg"/><Relationship Id="rId2" Type="http://schemas.openxmlformats.org/officeDocument/2006/relationships/image" Target="../media/image48.png"/><Relationship Id="rId16" Type="http://schemas.openxmlformats.org/officeDocument/2006/relationships/image" Target="../media/image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sv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2.png"/><Relationship Id="rId10" Type="http://schemas.openxmlformats.org/officeDocument/2006/relationships/image" Target="../media/image41.svg"/><Relationship Id="rId4" Type="http://schemas.openxmlformats.org/officeDocument/2006/relationships/image" Target="../media/image50.svg"/><Relationship Id="rId9" Type="http://schemas.openxmlformats.org/officeDocument/2006/relationships/image" Target="../media/image40.png"/><Relationship Id="rId14" Type="http://schemas.openxmlformats.org/officeDocument/2006/relationships/image" Target="../media/image4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png"/><Relationship Id="rId3" Type="http://schemas.openxmlformats.org/officeDocument/2006/relationships/image" Target="../media/image47.svg"/><Relationship Id="rId7" Type="http://schemas.openxmlformats.org/officeDocument/2006/relationships/image" Target="../media/image36.png"/><Relationship Id="rId12" Type="http://schemas.openxmlformats.org/officeDocument/2006/relationships/image" Target="../media/image41.svg"/><Relationship Id="rId17" Type="http://schemas.openxmlformats.org/officeDocument/2006/relationships/chart" Target="../charts/chart38.xml"/><Relationship Id="rId2" Type="http://schemas.openxmlformats.org/officeDocument/2006/relationships/image" Target="../media/image46.png"/><Relationship Id="rId16" Type="http://schemas.openxmlformats.org/officeDocument/2006/relationships/image" Target="../media/image4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40.png"/><Relationship Id="rId5" Type="http://schemas.openxmlformats.org/officeDocument/2006/relationships/image" Target="../media/image2.png"/><Relationship Id="rId15" Type="http://schemas.openxmlformats.org/officeDocument/2006/relationships/image" Target="../media/image44.png"/><Relationship Id="rId10" Type="http://schemas.openxmlformats.org/officeDocument/2006/relationships/image" Target="../media/image39.svg"/><Relationship Id="rId4" Type="http://schemas.openxmlformats.org/officeDocument/2006/relationships/chart" Target="../charts/chart37.xml"/><Relationship Id="rId9" Type="http://schemas.openxmlformats.org/officeDocument/2006/relationships/image" Target="../media/image38.png"/><Relationship Id="rId14" Type="http://schemas.openxmlformats.org/officeDocument/2006/relationships/image" Target="../media/image43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4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4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2.xml"/><Relationship Id="rId4" Type="http://schemas.openxmlformats.org/officeDocument/2006/relationships/chart" Target="../charts/chart3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svg"/><Relationship Id="rId3" Type="http://schemas.openxmlformats.org/officeDocument/2006/relationships/image" Target="../media/image3.svg"/><Relationship Id="rId7" Type="http://schemas.openxmlformats.org/officeDocument/2006/relationships/image" Target="../media/image39.svg"/><Relationship Id="rId12" Type="http://schemas.openxmlformats.org/officeDocument/2006/relationships/image" Target="../media/image4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3.svg"/><Relationship Id="rId5" Type="http://schemas.openxmlformats.org/officeDocument/2006/relationships/image" Target="../media/image37.svg"/><Relationship Id="rId15" Type="http://schemas.openxmlformats.org/officeDocument/2006/relationships/image" Target="../media/image47.sv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svg"/><Relationship Id="rId14" Type="http://schemas.openxmlformats.org/officeDocument/2006/relationships/image" Target="../media/image4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54.svg"/><Relationship Id="rId3" Type="http://schemas.openxmlformats.org/officeDocument/2006/relationships/image" Target="../media/image47.svg"/><Relationship Id="rId7" Type="http://schemas.openxmlformats.org/officeDocument/2006/relationships/image" Target="../media/image37.svg"/><Relationship Id="rId12" Type="http://schemas.openxmlformats.org/officeDocument/2006/relationships/image" Target="../media/image53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11" Type="http://schemas.openxmlformats.org/officeDocument/2006/relationships/image" Target="../media/image52.svg"/><Relationship Id="rId5" Type="http://schemas.openxmlformats.org/officeDocument/2006/relationships/image" Target="../media/image3.svg"/><Relationship Id="rId15" Type="http://schemas.openxmlformats.org/officeDocument/2006/relationships/image" Target="../media/image56.svg"/><Relationship Id="rId10" Type="http://schemas.openxmlformats.org/officeDocument/2006/relationships/image" Target="../media/image51.png"/><Relationship Id="rId4" Type="http://schemas.openxmlformats.org/officeDocument/2006/relationships/image" Target="../media/image2.png"/><Relationship Id="rId9" Type="http://schemas.openxmlformats.org/officeDocument/2006/relationships/image" Target="../media/image41.svg"/><Relationship Id="rId14" Type="http://schemas.openxmlformats.org/officeDocument/2006/relationships/image" Target="../media/image5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svg"/><Relationship Id="rId13" Type="http://schemas.openxmlformats.org/officeDocument/2006/relationships/chart" Target="../charts/chart44.xml"/><Relationship Id="rId3" Type="http://schemas.openxmlformats.org/officeDocument/2006/relationships/image" Target="../media/image47.svg"/><Relationship Id="rId7" Type="http://schemas.openxmlformats.org/officeDocument/2006/relationships/image" Target="../media/image40.png"/><Relationship Id="rId12" Type="http://schemas.openxmlformats.org/officeDocument/2006/relationships/image" Target="../media/image37.sv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11" Type="http://schemas.openxmlformats.org/officeDocument/2006/relationships/image" Target="../media/image36.png"/><Relationship Id="rId5" Type="http://schemas.openxmlformats.org/officeDocument/2006/relationships/image" Target="../media/image2.png"/><Relationship Id="rId10" Type="http://schemas.openxmlformats.org/officeDocument/2006/relationships/image" Target="../media/image52.svg"/><Relationship Id="rId4" Type="http://schemas.openxmlformats.org/officeDocument/2006/relationships/chart" Target="../charts/chart43.xml"/><Relationship Id="rId9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chart" Target="../charts/chart46.xml"/><Relationship Id="rId3" Type="http://schemas.openxmlformats.org/officeDocument/2006/relationships/image" Target="../media/image3.svg"/><Relationship Id="rId7" Type="http://schemas.openxmlformats.org/officeDocument/2006/relationships/image" Target="../media/image43.svg"/><Relationship Id="rId12" Type="http://schemas.openxmlformats.org/officeDocument/2006/relationships/image" Target="../media/image3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36.png"/><Relationship Id="rId5" Type="http://schemas.openxmlformats.org/officeDocument/2006/relationships/image" Target="../media/image41.svg"/><Relationship Id="rId10" Type="http://schemas.openxmlformats.org/officeDocument/2006/relationships/chart" Target="../charts/chart45.xml"/><Relationship Id="rId4" Type="http://schemas.openxmlformats.org/officeDocument/2006/relationships/image" Target="../media/image40.png"/><Relationship Id="rId9" Type="http://schemas.openxmlformats.org/officeDocument/2006/relationships/image" Target="../media/image4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7" Type="http://schemas.openxmlformats.org/officeDocument/2006/relationships/image" Target="../media/image37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3.sv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4.xml"/><Relationship Id="rId4" Type="http://schemas.openxmlformats.org/officeDocument/2006/relationships/chart" Target="../charts/chart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8.xml"/><Relationship Id="rId4" Type="http://schemas.openxmlformats.org/officeDocument/2006/relationships/chart" Target="../charts/chart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2.xml"/><Relationship Id="rId4" Type="http://schemas.openxmlformats.org/officeDocument/2006/relationships/chart" Target="../charts/chart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5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4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16.xml"/><Relationship Id="rId4" Type="http://schemas.openxmlformats.org/officeDocument/2006/relationships/chart" Target="../charts/chart13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19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18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0.xml"/><Relationship Id="rId4" Type="http://schemas.openxmlformats.org/officeDocument/2006/relationships/chart" Target="../charts/chart17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3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2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4.xml"/><Relationship Id="rId4" Type="http://schemas.openxmlformats.org/officeDocument/2006/relationships/chart" Target="../charts/chart21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27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26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28.xml"/><Relationship Id="rId4" Type="http://schemas.openxmlformats.org/officeDocument/2006/relationships/chart" Target="../charts/chart25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chart" Target="../charts/chart31.xml"/><Relationship Id="rId3" Type="http://schemas.openxmlformats.org/officeDocument/2006/relationships/image" Target="../media/image47.svg"/><Relationship Id="rId7" Type="http://schemas.openxmlformats.org/officeDocument/2006/relationships/image" Target="../media/image3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46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39.svg"/><Relationship Id="rId5" Type="http://schemas.openxmlformats.org/officeDocument/2006/relationships/chart" Target="../charts/chart30.xml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chart" Target="../charts/chart32.xml"/><Relationship Id="rId4" Type="http://schemas.openxmlformats.org/officeDocument/2006/relationships/chart" Target="../charts/chart29.xml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mmaryTopBar"/>
          <p:cNvSpPr>
            <a:spLocks/>
          </p:cNvSpPr>
          <p:nvPr/>
        </p:nvSpPr>
        <p:spPr>
          <a:xfrm flipH="1">
            <a:off x="10385730" y="1318182"/>
            <a:ext cx="1577710" cy="566023"/>
          </a:xfrm>
          <a:prstGeom prst="parallelogram">
            <a:avLst>
              <a:gd name="adj" fmla="val 0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221673" y="1939859"/>
            <a:ext cx="11741767" cy="389899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  <a:headEnd type="none"/>
            <a:tailEnd type="none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pic>
        <p:nvPicPr>
          <p:cNvPr id="7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212804" y="1947309"/>
            <a:ext cx="9576819" cy="430290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9" name="Rectangle 108"/>
          <p:cNvSpPr>
            <a:spLocks/>
          </p:cNvSpPr>
          <p:nvPr/>
        </p:nvSpPr>
        <p:spPr>
          <a:xfrm>
            <a:off x="8582436" y="1944847"/>
            <a:ext cx="1225221" cy="408362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84000">
                <a:srgbClr val="F2F2F2"/>
              </a:gs>
            </a:gsLst>
            <a:lin ang="0"/>
          </a:gra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Station"/>
          <p:cNvSpPr>
            <a:spLocks/>
          </p:cNvSpPr>
          <p:nvPr/>
        </p:nvSpPr>
        <p:spPr>
          <a:xfrm>
            <a:off x="1862138" y="5638867"/>
            <a:ext cx="10096802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0" name="Rectangle 39"/>
          <p:cNvSpPr>
            <a:spLocks/>
          </p:cNvSpPr>
          <p:nvPr/>
        </p:nvSpPr>
        <p:spPr>
          <a:xfrm>
            <a:off x="5265962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56" name="Rectangle 55"/>
          <p:cNvSpPr>
            <a:spLocks/>
          </p:cNvSpPr>
          <p:nvPr/>
        </p:nvSpPr>
        <p:spPr>
          <a:xfrm>
            <a:off x="5265962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4" name="Rectangle 73"/>
          <p:cNvSpPr>
            <a:spLocks/>
          </p:cNvSpPr>
          <p:nvPr/>
        </p:nvSpPr>
        <p:spPr>
          <a:xfrm>
            <a:off x="5265962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5" name="Rectangle 74"/>
          <p:cNvSpPr>
            <a:spLocks/>
          </p:cNvSpPr>
          <p:nvPr/>
        </p:nvSpPr>
        <p:spPr>
          <a:xfrm>
            <a:off x="7178484" y="2097720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79" name="Rectangle 78"/>
          <p:cNvSpPr>
            <a:spLocks/>
          </p:cNvSpPr>
          <p:nvPr/>
        </p:nvSpPr>
        <p:spPr>
          <a:xfrm>
            <a:off x="7178484" y="3286167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0" name="Rectangle 79"/>
          <p:cNvSpPr>
            <a:spLocks/>
          </p:cNvSpPr>
          <p:nvPr/>
        </p:nvSpPr>
        <p:spPr>
          <a:xfrm>
            <a:off x="7178484" y="4466522"/>
            <a:ext cx="1778441" cy="10978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6" name="summaryTopBar"/>
          <p:cNvSpPr>
            <a:spLocks/>
          </p:cNvSpPr>
          <p:nvPr/>
        </p:nvSpPr>
        <p:spPr>
          <a:xfrm>
            <a:off x="4709160" y="1318182"/>
            <a:ext cx="7178639" cy="566023"/>
          </a:xfrm>
          <a:prstGeom prst="parallelogram">
            <a:avLst>
              <a:gd name="adj" fmla="val 47718"/>
            </a:avLst>
          </a:prstGeom>
          <a:solidFill>
            <a:srgbClr val="F5F5F8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0" name="Station"/>
          <p:cNvSpPr>
            <a:spLocks/>
          </p:cNvSpPr>
          <p:nvPr/>
        </p:nvSpPr>
        <p:spPr>
          <a:xfrm>
            <a:off x="1975067" y="5717774"/>
            <a:ext cx="7753661" cy="537886"/>
          </a:xfrm>
          <a:prstGeom prst="parallelogram">
            <a:avLst>
              <a:gd name="adj" fmla="val 47135"/>
            </a:avLst>
          </a:prstGeom>
          <a:solidFill>
            <a:schemeClr val="bg2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1364686" y="5636926"/>
            <a:ext cx="757238" cy="424421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5" name="competitorsWrap"/>
          <p:cNvSpPr>
            <a:spLocks/>
          </p:cNvSpPr>
          <p:nvPr/>
        </p:nvSpPr>
        <p:spPr>
          <a:xfrm>
            <a:off x="9137927" y="2098197"/>
            <a:ext cx="2654470" cy="37294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8" name="Rectangle 7"/>
          <p:cNvSpPr>
            <a:spLocks/>
          </p:cNvSpPr>
          <p:nvPr/>
        </p:nvSpPr>
        <p:spPr>
          <a:xfrm>
            <a:off x="9300911" y="4720490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9" name="Rectangle 8"/>
          <p:cNvSpPr>
            <a:spLocks/>
          </p:cNvSpPr>
          <p:nvPr/>
        </p:nvSpPr>
        <p:spPr>
          <a:xfrm>
            <a:off x="9300911" y="3636732"/>
            <a:ext cx="2333001" cy="902717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14" name="Competitor3Postcode"/>
          <p:cNvSpPr txBox="1">
            <a:spLocks noChangeArrowheads="1"/>
          </p:cNvSpPr>
          <p:nvPr/>
        </p:nvSpPr>
        <p:spPr>
          <a:xfrm>
            <a:off x="9637288" y="5044525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NR257TL</a:t>
            </a:r>
          </a:p>
        </p:txBody>
      </p:sp>
      <p:sp>
        <p:nvSpPr>
          <p:cNvPr id="15" name="Competitor3"/>
          <p:cNvSpPr txBox="1">
            <a:spLocks noChangeArrowheads="1"/>
          </p:cNvSpPr>
          <p:nvPr/>
        </p:nvSpPr>
        <p:spPr>
          <a:xfrm>
            <a:off x="9637288" y="479983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dirty="0">
                <a:latin typeface="Montserrat"/>
              </a:rPr>
              <a:t>Wiveton Bell</a:t>
            </a:r>
          </a:p>
        </p:txBody>
      </p:sp>
      <p:sp>
        <p:nvSpPr>
          <p:cNvPr id="18" name="CAMEOValue"/>
          <p:cNvSpPr txBox="1">
            <a:spLocks noChangeArrowheads="1"/>
          </p:cNvSpPr>
          <p:nvPr/>
        </p:nvSpPr>
        <p:spPr>
          <a:xfrm>
            <a:off x="7292475" y="3842956"/>
            <a:ext cx="1164101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25.75%</a:t>
            </a:r>
          </a:p>
        </p:txBody>
      </p:sp>
      <p:sp>
        <p:nvSpPr>
          <p:cNvPr id="19" name="CAMEO"/>
          <p:cNvSpPr txBox="1">
            <a:spLocks noChangeArrowheads="1"/>
          </p:cNvSpPr>
          <p:nvPr/>
        </p:nvSpPr>
        <p:spPr>
          <a:xfrm>
            <a:off x="7292475" y="4070495"/>
            <a:ext cx="59182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Flourishing Society</a:t>
            </a:r>
          </a:p>
        </p:txBody>
      </p:sp>
      <p:sp>
        <p:nvSpPr>
          <p:cNvPr id="21" name="Gender"/>
          <p:cNvSpPr txBox="1">
            <a:spLocks noChangeArrowheads="1"/>
          </p:cNvSpPr>
          <p:nvPr/>
        </p:nvSpPr>
        <p:spPr>
          <a:xfrm>
            <a:off x="7292475" y="2926084"/>
            <a:ext cx="577402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Male</a:t>
            </a:r>
          </a:p>
        </p:txBody>
      </p:sp>
      <p:sp>
        <p:nvSpPr>
          <p:cNvPr id="50" name="Station"/>
          <p:cNvSpPr>
            <a:spLocks/>
          </p:cNvSpPr>
          <p:nvPr/>
        </p:nvSpPr>
        <p:spPr>
          <a:xfrm>
            <a:off x="133783" y="1528498"/>
            <a:ext cx="4735307" cy="616793"/>
          </a:xfrm>
          <a:prstGeom prst="parallelogram">
            <a:avLst>
              <a:gd name="adj" fmla="val 46750"/>
            </a:avLst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ATV"/>
          <p:cNvSpPr txBox="1">
            <a:spLocks noChangeArrowheads="1"/>
          </p:cNvSpPr>
          <p:nvPr/>
        </p:nvSpPr>
        <p:spPr>
          <a:xfrm>
            <a:off x="5367827" y="2692634"/>
            <a:ext cx="904415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£32.58</a:t>
            </a:r>
          </a:p>
        </p:txBody>
      </p:sp>
      <p:sp>
        <p:nvSpPr>
          <p:cNvPr id="29" name="TVRegion"/>
          <p:cNvSpPr txBox="1">
            <a:spLocks noChangeArrowheads="1"/>
          </p:cNvSpPr>
          <p:nvPr/>
        </p:nvSpPr>
        <p:spPr>
          <a:xfrm>
            <a:off x="8731095" y="1539085"/>
            <a:ext cx="742511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Anglia</a:t>
            </a:r>
          </a:p>
        </p:txBody>
      </p:sp>
      <p:sp>
        <p:nvSpPr>
          <p:cNvPr id="20" name="GenderValue"/>
          <p:cNvSpPr txBox="1">
            <a:spLocks noChangeArrowheads="1"/>
          </p:cNvSpPr>
          <p:nvPr/>
        </p:nvSpPr>
        <p:spPr>
          <a:xfrm>
            <a:off x="7292475" y="2695639"/>
            <a:ext cx="11496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65.62%</a:t>
            </a:r>
          </a:p>
        </p:txBody>
      </p:sp>
      <p:sp>
        <p:nvSpPr>
          <p:cNvPr id="30" name="StationDistance"/>
          <p:cNvSpPr txBox="1">
            <a:spLocks noChangeArrowheads="1"/>
          </p:cNvSpPr>
          <p:nvPr/>
        </p:nvSpPr>
        <p:spPr>
          <a:xfrm>
            <a:off x="2493387" y="5943449"/>
            <a:ext cx="110479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Sheringham(10.97 miles)</a:t>
            </a:r>
          </a:p>
        </p:txBody>
      </p:sp>
      <p:sp>
        <p:nvSpPr>
          <p:cNvPr id="31" name="NearestStation"/>
          <p:cNvSpPr txBox="1">
            <a:spLocks noChangeArrowheads="1"/>
          </p:cNvSpPr>
          <p:nvPr/>
        </p:nvSpPr>
        <p:spPr>
          <a:xfrm>
            <a:off x="2505981" y="5792500"/>
            <a:ext cx="981359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Nearest Station</a:t>
            </a:r>
          </a:p>
        </p:txBody>
      </p:sp>
      <p:sp>
        <p:nvSpPr>
          <p:cNvPr id="32" name="Urbanicity"/>
          <p:cNvSpPr txBox="1">
            <a:spLocks noChangeArrowheads="1"/>
          </p:cNvSpPr>
          <p:nvPr/>
        </p:nvSpPr>
        <p:spPr>
          <a:xfrm>
            <a:off x="10519212" y="1539085"/>
            <a:ext cx="78258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Rural hamlet and isolated dwellings in a sparse setting</a:t>
            </a:r>
          </a:p>
        </p:txBody>
      </p:sp>
      <p:sp>
        <p:nvSpPr>
          <p:cNvPr id="33" name="Region"/>
          <p:cNvSpPr txBox="1">
            <a:spLocks noChangeArrowheads="1"/>
          </p:cNvSpPr>
          <p:nvPr/>
        </p:nvSpPr>
        <p:spPr>
          <a:xfrm>
            <a:off x="6944775" y="1539085"/>
            <a:ext cx="596638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East of England</a:t>
            </a:r>
          </a:p>
        </p:txBody>
      </p:sp>
      <p:sp>
        <p:nvSpPr>
          <p:cNvPr id="34" name="WorkArea"/>
          <p:cNvSpPr txBox="1">
            <a:spLocks noChangeArrowheads="1"/>
          </p:cNvSpPr>
          <p:nvPr/>
        </p:nvSpPr>
        <p:spPr>
          <a:xfrm>
            <a:off x="5157478" y="1539085"/>
            <a:ext cx="76655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Cromer and Sheringham</a:t>
            </a:r>
          </a:p>
        </p:txBody>
      </p:sp>
      <p:sp>
        <p:nvSpPr>
          <p:cNvPr id="35" name="Postcode"/>
          <p:cNvSpPr txBox="1">
            <a:spLocks noChangeArrowheads="1"/>
          </p:cNvSpPr>
          <p:nvPr/>
        </p:nvSpPr>
        <p:spPr>
          <a:xfrm>
            <a:off x="828640" y="1725868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NR257TT</a:t>
            </a:r>
          </a:p>
        </p:txBody>
      </p:sp>
      <p:sp>
        <p:nvSpPr>
          <p:cNvPr id="36" name="ChainName"/>
          <p:cNvSpPr txBox="1">
            <a:spLocks noChangeArrowheads="1"/>
          </p:cNvSpPr>
          <p:nvPr/>
        </p:nvSpPr>
        <p:spPr>
          <a:xfrm>
            <a:off x="2090758" y="1723679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- Fireside Collection</a:t>
            </a:r>
          </a:p>
        </p:txBody>
      </p:sp>
      <p:sp>
        <p:nvSpPr>
          <p:cNvPr id="37" name="VenueName"/>
          <p:cNvSpPr txBox="1">
            <a:spLocks noChangeArrowheads="1"/>
          </p:cNvSpPr>
          <p:nvPr/>
        </p:nvSpPr>
        <p:spPr>
          <a:xfrm>
            <a:off x="829599" y="1416348"/>
            <a:ext cx="1955800" cy="307777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400" dirty="0">
                <a:latin typeface="Montserrat"/>
              </a:rPr>
              <a:t>Three Swallows NR257TT</a:t>
            </a:r>
          </a:p>
        </p:txBody>
      </p:sp>
      <p:sp>
        <p:nvSpPr>
          <p:cNvPr id="45" name="Rectangle 44"/>
          <p:cNvSpPr>
            <a:spLocks/>
          </p:cNvSpPr>
          <p:nvPr/>
        </p:nvSpPr>
        <p:spPr>
          <a:xfrm>
            <a:off x="9300912" y="2543786"/>
            <a:ext cx="2333001" cy="916436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  <a:headEnd type="none"/>
            <a:tailEnd type="none"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dirty="0">
                <a:latin typeface="Montserrat"/>
              </a:rPr>
              <a:t> </a:t>
            </a:r>
          </a:p>
        </p:txBody>
      </p:sp>
      <p:sp>
        <p:nvSpPr>
          <p:cNvPr id="46" name="Competitor1Postcode"/>
          <p:cNvSpPr txBox="1">
            <a:spLocks noChangeArrowheads="1"/>
          </p:cNvSpPr>
          <p:nvPr/>
        </p:nvSpPr>
        <p:spPr>
          <a:xfrm>
            <a:off x="9639185" y="2872463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NR257RN</a:t>
            </a:r>
          </a:p>
        </p:txBody>
      </p:sp>
      <p:sp>
        <p:nvSpPr>
          <p:cNvPr id="47" name="Competitor1"/>
          <p:cNvSpPr txBox="1">
            <a:spLocks noChangeArrowheads="1"/>
          </p:cNvSpPr>
          <p:nvPr/>
        </p:nvSpPr>
        <p:spPr>
          <a:xfrm>
            <a:off x="9639185" y="2618760"/>
            <a:ext cx="105349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George And Dragon</a:t>
            </a:r>
          </a:p>
        </p:txBody>
      </p:sp>
      <p:sp>
        <p:nvSpPr>
          <p:cNvPr id="48" name="Competitor2"/>
          <p:cNvSpPr txBox="1">
            <a:spLocks noChangeArrowheads="1"/>
          </p:cNvSpPr>
          <p:nvPr/>
        </p:nvSpPr>
        <p:spPr>
          <a:xfrm>
            <a:off x="9640466" y="3715353"/>
            <a:ext cx="1082348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050" dirty="0">
                <a:latin typeface="Montserrat"/>
              </a:rPr>
              <a:t>Dun Cow</a:t>
            </a:r>
          </a:p>
        </p:txBody>
      </p:sp>
      <p:sp>
        <p:nvSpPr>
          <p:cNvPr id="49" name="Competitor2Postcode"/>
          <p:cNvSpPr txBox="1">
            <a:spLocks noChangeArrowheads="1"/>
          </p:cNvSpPr>
          <p:nvPr/>
        </p:nvSpPr>
        <p:spPr>
          <a:xfrm>
            <a:off x="9651298" y="3992352"/>
            <a:ext cx="72808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NR257XA</a:t>
            </a:r>
          </a:p>
        </p:txBody>
      </p:sp>
      <p:sp>
        <p:nvSpPr>
          <p:cNvPr id="59" name="Text4"/>
          <p:cNvSpPr txBox="1">
            <a:spLocks noChangeArrowheads="1"/>
          </p:cNvSpPr>
          <p:nvPr/>
        </p:nvSpPr>
        <p:spPr>
          <a:xfrm>
            <a:off x="5367827" y="2486122"/>
            <a:ext cx="4138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ATV</a:t>
            </a:r>
          </a:p>
        </p:txBody>
      </p:sp>
      <p:sp>
        <p:nvSpPr>
          <p:cNvPr id="60" name="Text2"/>
          <p:cNvSpPr txBox="1">
            <a:spLocks noChangeArrowheads="1"/>
          </p:cNvSpPr>
          <p:nvPr/>
        </p:nvSpPr>
        <p:spPr>
          <a:xfrm>
            <a:off x="7292475" y="3608179"/>
            <a:ext cx="1013419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Segmentation</a:t>
            </a:r>
          </a:p>
        </p:txBody>
      </p:sp>
      <p:sp>
        <p:nvSpPr>
          <p:cNvPr id="61" name="Text3"/>
          <p:cNvSpPr txBox="1">
            <a:spLocks noChangeArrowheads="1"/>
          </p:cNvSpPr>
          <p:nvPr/>
        </p:nvSpPr>
        <p:spPr>
          <a:xfrm>
            <a:off x="7292475" y="2490390"/>
            <a:ext cx="615874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Gender</a:t>
            </a:r>
          </a:p>
        </p:txBody>
      </p:sp>
      <p:sp>
        <p:nvSpPr>
          <p:cNvPr id="25" name="Affluence"/>
          <p:cNvSpPr txBox="1">
            <a:spLocks noChangeArrowheads="1"/>
          </p:cNvSpPr>
          <p:nvPr/>
        </p:nvSpPr>
        <p:spPr>
          <a:xfrm>
            <a:off x="5367827" y="4085195"/>
            <a:ext cx="67678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Middle Income</a:t>
            </a:r>
          </a:p>
        </p:txBody>
      </p:sp>
      <p:sp>
        <p:nvSpPr>
          <p:cNvPr id="24" name="AffluenceValue"/>
          <p:cNvSpPr txBox="1">
            <a:spLocks noChangeArrowheads="1"/>
          </p:cNvSpPr>
          <p:nvPr/>
        </p:nvSpPr>
        <p:spPr>
          <a:xfrm>
            <a:off x="5367827" y="3878389"/>
            <a:ext cx="1319592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44.89%</a:t>
            </a:r>
          </a:p>
        </p:txBody>
      </p:sp>
      <p:sp>
        <p:nvSpPr>
          <p:cNvPr id="62" name="Text5"/>
          <p:cNvSpPr txBox="1">
            <a:spLocks noChangeArrowheads="1"/>
          </p:cNvSpPr>
          <p:nvPr/>
        </p:nvSpPr>
        <p:spPr>
          <a:xfrm>
            <a:off x="5367827" y="3651870"/>
            <a:ext cx="734496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Affluence</a:t>
            </a:r>
          </a:p>
        </p:txBody>
      </p:sp>
      <p:sp>
        <p:nvSpPr>
          <p:cNvPr id="22" name="AgeValue"/>
          <p:cNvSpPr txBox="1">
            <a:spLocks noChangeArrowheads="1"/>
          </p:cNvSpPr>
          <p:nvPr/>
        </p:nvSpPr>
        <p:spPr>
          <a:xfrm>
            <a:off x="5367827" y="5059674"/>
            <a:ext cx="901209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31.15%</a:t>
            </a:r>
          </a:p>
        </p:txBody>
      </p:sp>
      <p:sp>
        <p:nvSpPr>
          <p:cNvPr id="23" name="Age"/>
          <p:cNvSpPr txBox="1">
            <a:spLocks noChangeArrowheads="1"/>
          </p:cNvSpPr>
          <p:nvPr/>
        </p:nvSpPr>
        <p:spPr>
          <a:xfrm>
            <a:off x="5367827" y="5327409"/>
            <a:ext cx="39946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55 to 64</a:t>
            </a:r>
          </a:p>
        </p:txBody>
      </p:sp>
      <p:sp>
        <p:nvSpPr>
          <p:cNvPr id="63" name="Text6"/>
          <p:cNvSpPr txBox="1">
            <a:spLocks noChangeArrowheads="1"/>
          </p:cNvSpPr>
          <p:nvPr/>
        </p:nvSpPr>
        <p:spPr>
          <a:xfrm>
            <a:off x="5367827" y="4821867"/>
            <a:ext cx="809837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Age Group</a:t>
            </a:r>
          </a:p>
        </p:txBody>
      </p:sp>
      <p:sp>
        <p:nvSpPr>
          <p:cNvPr id="64" name="Text1"/>
          <p:cNvSpPr txBox="1">
            <a:spLocks noChangeArrowheads="1"/>
          </p:cNvSpPr>
          <p:nvPr/>
        </p:nvSpPr>
        <p:spPr>
          <a:xfrm>
            <a:off x="7292475" y="4793240"/>
            <a:ext cx="683200" cy="3693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Visit Day</a:t>
            </a:r>
          </a:p>
          <a:p>
            <a:pPr defTabSz="914400"/>
            <a:endParaRPr lang="en-GB" sz="900" dirty="0">
              <a:latin typeface="Montserrat"/>
            </a:endParaRPr>
          </a:p>
        </p:txBody>
      </p:sp>
      <p:sp>
        <p:nvSpPr>
          <p:cNvPr id="16" name="WeekdayValue"/>
          <p:cNvSpPr txBox="1">
            <a:spLocks noChangeArrowheads="1"/>
          </p:cNvSpPr>
          <p:nvPr/>
        </p:nvSpPr>
        <p:spPr>
          <a:xfrm>
            <a:off x="7292475" y="5050410"/>
            <a:ext cx="130997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1100" b="1" dirty="0">
                <a:latin typeface="Montserrat"/>
              </a:rPr>
              <a:t>19.66%</a:t>
            </a:r>
          </a:p>
        </p:txBody>
      </p:sp>
      <p:sp>
        <p:nvSpPr>
          <p:cNvPr id="17" name="Weekday"/>
          <p:cNvSpPr txBox="1">
            <a:spLocks noChangeArrowheads="1"/>
          </p:cNvSpPr>
          <p:nvPr/>
        </p:nvSpPr>
        <p:spPr>
          <a:xfrm>
            <a:off x="7292475" y="5319836"/>
            <a:ext cx="692818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latin typeface="Montserrat"/>
              </a:rPr>
              <a:t>Sun</a:t>
            </a:r>
          </a:p>
        </p:txBody>
      </p:sp>
      <p:sp>
        <p:nvSpPr>
          <p:cNvPr id="76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77" name="Rectangle 76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4" name="Competitor1Chain"/>
          <p:cNvSpPr txBox="1">
            <a:spLocks noChangeArrowheads="1"/>
          </p:cNvSpPr>
          <p:nvPr/>
        </p:nvSpPr>
        <p:spPr>
          <a:xfrm>
            <a:off x="9815127" y="311708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51" name="Competitor2Chain"/>
          <p:cNvSpPr txBox="1">
            <a:spLocks noChangeArrowheads="1"/>
          </p:cNvSpPr>
          <p:nvPr/>
        </p:nvSpPr>
        <p:spPr>
          <a:xfrm>
            <a:off x="9834477" y="4212850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Punch T&amp;L</a:t>
            </a:r>
          </a:p>
        </p:txBody>
      </p:sp>
      <p:sp>
        <p:nvSpPr>
          <p:cNvPr id="68" name="Competitor3Chain"/>
          <p:cNvSpPr txBox="1">
            <a:spLocks noChangeArrowheads="1"/>
          </p:cNvSpPr>
          <p:nvPr/>
        </p:nvSpPr>
        <p:spPr>
          <a:xfrm>
            <a:off x="9810584" y="5274195"/>
            <a:ext cx="522900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Pub Restaurant</a:t>
            </a:r>
          </a:p>
        </p:txBody>
      </p:sp>
      <p:sp>
        <p:nvSpPr>
          <p:cNvPr id="69" name="Label"/>
          <p:cNvSpPr txBox="1">
            <a:spLocks noChangeArrowheads="1"/>
          </p:cNvSpPr>
          <p:nvPr/>
        </p:nvSpPr>
        <p:spPr>
          <a:xfrm>
            <a:off x="5165248" y="1391804"/>
            <a:ext cx="1202750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Work Area</a:t>
            </a:r>
          </a:p>
        </p:txBody>
      </p:sp>
      <p:sp>
        <p:nvSpPr>
          <p:cNvPr id="70" name="Label"/>
          <p:cNvSpPr txBox="1">
            <a:spLocks noChangeArrowheads="1"/>
          </p:cNvSpPr>
          <p:nvPr/>
        </p:nvSpPr>
        <p:spPr>
          <a:xfrm>
            <a:off x="6944775" y="1391804"/>
            <a:ext cx="551754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Region</a:t>
            </a:r>
          </a:p>
        </p:txBody>
      </p:sp>
      <p:sp>
        <p:nvSpPr>
          <p:cNvPr id="71" name="Label"/>
          <p:cNvSpPr txBox="1">
            <a:spLocks noChangeArrowheads="1"/>
          </p:cNvSpPr>
          <p:nvPr/>
        </p:nvSpPr>
        <p:spPr>
          <a:xfrm>
            <a:off x="10519212" y="1391804"/>
            <a:ext cx="716863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Urbanicity</a:t>
            </a:r>
          </a:p>
        </p:txBody>
      </p:sp>
      <p:sp>
        <p:nvSpPr>
          <p:cNvPr id="72" name="Label"/>
          <p:cNvSpPr txBox="1">
            <a:spLocks noChangeArrowheads="1"/>
          </p:cNvSpPr>
          <p:nvPr/>
        </p:nvSpPr>
        <p:spPr>
          <a:xfrm>
            <a:off x="8738659" y="1391804"/>
            <a:ext cx="710451" cy="215444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800" dirty="0">
                <a:solidFill>
                  <a:srgbClr val="2EADE4"/>
                </a:solidFill>
                <a:latin typeface="Montserrat"/>
              </a:rPr>
              <a:t>TV Region</a:t>
            </a:r>
          </a:p>
        </p:txBody>
      </p:sp>
      <p:pic>
        <p:nvPicPr>
          <p:cNvPr id="73" name="Graphic 72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3" name="Graphic 12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50991" y="1505264"/>
            <a:ext cx="365339" cy="36533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52" name="Graphic 51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01767" y="177426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Graphic 83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56957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Graphic 85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3857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Graphic 87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5005195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Graphic 89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6813330" y="1517430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Graphic 91"/>
          <p:cNvPicPr>
            <a:picLocks noChangeAspect="1"/>
          </p:cNvPicPr>
          <p:nvPr/>
        </p:nvPicPr>
        <p:blipFill>
          <a:blip r:embed="rId17">
            <a:lum/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326194" y="5902858"/>
            <a:ext cx="173121" cy="173121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Graphic 93"/>
          <p:cNvPicPr>
            <a:picLocks noChangeAspect="1"/>
          </p:cNvPicPr>
          <p:nvPr/>
        </p:nvPicPr>
        <p:blipFill>
          <a:blip r:embed="rId19">
            <a:lum/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5458216" y="4617584"/>
            <a:ext cx="176376" cy="176376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Graphic 97"/>
          <p:cNvPicPr>
            <a:picLocks noChangeAspect="1"/>
          </p:cNvPicPr>
          <p:nvPr/>
        </p:nvPicPr>
        <p:blipFill>
          <a:blip r:embed="rId21">
            <a:lum/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7395441" y="3451302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Graphic 99"/>
          <p:cNvPicPr>
            <a:picLocks noChangeAspect="1"/>
          </p:cNvPicPr>
          <p:nvPr/>
        </p:nvPicPr>
        <p:blipFill>
          <a:blip r:embed="rId23">
            <a:lum/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5458216" y="3451091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Graphic 101"/>
          <p:cNvPicPr>
            <a:picLocks noChangeAspect="1"/>
          </p:cNvPicPr>
          <p:nvPr/>
        </p:nvPicPr>
        <p:blipFill>
          <a:blip r:embed="rId25">
            <a:lum/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5458216" y="2257020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Graphic 103"/>
          <p:cNvPicPr>
            <a:picLocks noChangeAspect="1"/>
          </p:cNvPicPr>
          <p:nvPr/>
        </p:nvPicPr>
        <p:blipFill>
          <a:blip r:embed="rId27">
            <a:lum/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7395441" y="2239109"/>
            <a:ext cx="176824" cy="17682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Graphic 105"/>
          <p:cNvPicPr>
            <a:picLocks noChangeAspect="1"/>
          </p:cNvPicPr>
          <p:nvPr/>
        </p:nvPicPr>
        <p:blipFill>
          <a:blip r:embed="rId29">
            <a:lum/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rcRect/>
          <a:stretch>
            <a:fillRect/>
          </a:stretch>
        </p:blipFill>
        <p:spPr>
          <a:xfrm>
            <a:off x="7395441" y="4633379"/>
            <a:ext cx="164081" cy="176702"/>
          </a:xfrm>
          <a:prstGeom prst="rect">
            <a:avLst/>
          </a:prstGeom>
          <a:ln>
            <a:headEnd type="none"/>
            <a:tailEnd type="none"/>
          </a:ln>
        </p:spPr>
      </p:pic>
      <p:grpSp>
        <p:nvGrpSpPr>
          <p:cNvPr id="114" name="Group 113"/>
          <p:cNvGrpSpPr>
            <a:grpSpLocks/>
          </p:cNvGrpSpPr>
          <p:nvPr/>
        </p:nvGrpSpPr>
        <p:grpSpPr>
          <a:xfrm>
            <a:off x="11239887" y="2625880"/>
            <a:ext cx="495300" cy="390525"/>
            <a:chOff x="9411528" y="2976323"/>
            <a:chExt cx="495300" cy="390525"/>
          </a:xfrm>
        </p:grpSpPr>
        <p:pic>
          <p:nvPicPr>
            <p:cNvPr id="111" name="Graphic 110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3" name="Graphic 112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5" name="Group 114"/>
          <p:cNvGrpSpPr>
            <a:grpSpLocks/>
          </p:cNvGrpSpPr>
          <p:nvPr/>
        </p:nvGrpSpPr>
        <p:grpSpPr>
          <a:xfrm>
            <a:off x="11239887" y="3722703"/>
            <a:ext cx="495300" cy="390525"/>
            <a:chOff x="9411528" y="2976323"/>
            <a:chExt cx="495300" cy="390525"/>
          </a:xfrm>
        </p:grpSpPr>
        <p:pic>
          <p:nvPicPr>
            <p:cNvPr id="116" name="Graphic 115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17" name="Graphic 116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grpSp>
        <p:nvGrpSpPr>
          <p:cNvPr id="118" name="Group 117"/>
          <p:cNvGrpSpPr>
            <a:grpSpLocks/>
          </p:cNvGrpSpPr>
          <p:nvPr/>
        </p:nvGrpSpPr>
        <p:grpSpPr>
          <a:xfrm>
            <a:off x="11239887" y="4804215"/>
            <a:ext cx="495300" cy="390525"/>
            <a:chOff x="9411528" y="2976323"/>
            <a:chExt cx="495300" cy="390525"/>
          </a:xfrm>
        </p:grpSpPr>
        <p:pic>
          <p:nvPicPr>
            <p:cNvPr id="119" name="Graphic 118"/>
            <p:cNvPicPr>
              <a:picLocks noChangeAspect="1"/>
            </p:cNvPicPr>
            <p:nvPr/>
          </p:nvPicPr>
          <p:blipFill>
            <a:blip r:embed="rId31">
              <a:lum/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rcRect/>
            <a:stretch>
              <a:fillRect/>
            </a:stretch>
          </p:blipFill>
          <p:spPr>
            <a:xfrm>
              <a:off x="9411528" y="2976323"/>
              <a:ext cx="495300" cy="295275"/>
            </a:xfrm>
            <a:prstGeom prst="rect">
              <a:avLst/>
            </a:prstGeom>
            <a:ln>
              <a:headEnd type="none"/>
              <a:tailEnd type="none"/>
            </a:ln>
          </p:spPr>
        </p:pic>
        <p:pic>
          <p:nvPicPr>
            <p:cNvPr id="120" name="Graphic 119"/>
            <p:cNvPicPr>
              <a:picLocks noChangeAspect="1"/>
            </p:cNvPicPr>
            <p:nvPr/>
          </p:nvPicPr>
          <p:blipFill>
            <a:blip r:embed="rId33">
              <a:lum/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rcRect/>
            <a:stretch>
              <a:fillRect/>
            </a:stretch>
          </p:blipFill>
          <p:spPr>
            <a:xfrm>
              <a:off x="9811578" y="3271598"/>
              <a:ext cx="95250" cy="95250"/>
            </a:xfrm>
            <a:prstGeom prst="rect">
              <a:avLst/>
            </a:prstGeom>
            <a:ln>
              <a:headEnd type="none"/>
              <a:tailEnd type="none"/>
            </a:ln>
          </p:spPr>
        </p:pic>
      </p:grpSp>
      <p:sp>
        <p:nvSpPr>
          <p:cNvPr id="65" name="Scroll: Horizontal 64"/>
          <p:cNvSpPr>
            <a:spLocks/>
          </p:cNvSpPr>
          <p:nvPr/>
        </p:nvSpPr>
        <p:spPr>
          <a:xfrm>
            <a:off x="11263868" y="4753966"/>
            <a:ext cx="551553" cy="383969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#3</a:t>
            </a:r>
          </a:p>
        </p:txBody>
      </p:sp>
      <p:sp>
        <p:nvSpPr>
          <p:cNvPr id="66" name="Scroll: Horizontal 65"/>
          <p:cNvSpPr>
            <a:spLocks/>
          </p:cNvSpPr>
          <p:nvPr/>
        </p:nvSpPr>
        <p:spPr>
          <a:xfrm>
            <a:off x="11254800" y="3673060"/>
            <a:ext cx="551553" cy="392505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#2</a:t>
            </a:r>
          </a:p>
        </p:txBody>
      </p:sp>
      <p:sp>
        <p:nvSpPr>
          <p:cNvPr id="67" name="Scroll: Horizontal 66"/>
          <p:cNvSpPr>
            <a:spLocks/>
          </p:cNvSpPr>
          <p:nvPr/>
        </p:nvSpPr>
        <p:spPr>
          <a:xfrm>
            <a:off x="11273246" y="2564609"/>
            <a:ext cx="542175" cy="404683"/>
          </a:xfrm>
          <a:prstGeom prst="horizontalScroll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defTabSz="914400"/>
            <a:r>
              <a:rPr lang="en-GB" sz="1400" dirty="0"/>
              <a:t>#1</a:t>
            </a:r>
          </a:p>
        </p:txBody>
      </p:sp>
      <p:pic>
        <p:nvPicPr>
          <p:cNvPr id="122" name="Graphic 121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268069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3" name="Graphic 122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3779351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24" name="Graphic 123"/>
          <p:cNvPicPr>
            <a:picLocks noChangeAspect="1"/>
          </p:cNvPicPr>
          <p:nvPr/>
        </p:nvPicPr>
        <p:blipFill>
          <a:blip r:embed="rId35">
            <a:lum/>
            <a:extLst>
              <a:ext uri="{96DAC541-7B7A-43D3-8B79-37D633B846F1}">
                <asvg:svgBlip xmlns:asvg="http://schemas.microsoft.com/office/drawing/2016/SVG/main" r:embed="rId36"/>
              </a:ext>
            </a:extLst>
          </a:blip>
          <a:srcRect/>
          <a:stretch>
            <a:fillRect/>
          </a:stretch>
        </p:blipFill>
        <p:spPr>
          <a:xfrm rot="5400000">
            <a:off x="9422830" y="4863072"/>
            <a:ext cx="185275" cy="18527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7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Site Summary</a:t>
            </a:r>
          </a:p>
        </p:txBody>
      </p:sp>
      <p:pic>
        <p:nvPicPr>
          <p:cNvPr id="53" name="Graphic 52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8" name="Rectangle 57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2" name="Graphic 11"/>
          <p:cNvPicPr>
            <a:picLocks noChangeAspect="1"/>
          </p:cNvPicPr>
          <p:nvPr/>
        </p:nvPicPr>
        <p:blipFill>
          <a:blip r:embed="rId37">
            <a:lum/>
            <a:extLst>
              <a:ext uri="{96DAC541-7B7A-43D3-8B79-37D633B846F1}">
                <asvg:svgBlip xmlns:asvg="http://schemas.microsoft.com/office/drawing/2016/SVG/main" r:embed="rId3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Graphic 86"/>
          <p:cNvPicPr>
            <a:picLocks noChangeAspect="1"/>
          </p:cNvPicPr>
          <p:nvPr/>
        </p:nvPicPr>
        <p:blipFill>
          <a:blip r:embed="rId39">
            <a:lum/>
            <a:extLst>
              <a:ext uri="{96DAC541-7B7A-43D3-8B79-37D633B846F1}">
                <asvg:svgBlip xmlns:asvg="http://schemas.microsoft.com/office/drawing/2016/SVG/main" r:embed="rId4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97" name="Graphic 96"/>
          <p:cNvPicPr>
            <a:picLocks noChangeAspect="1"/>
          </p:cNvPicPr>
          <p:nvPr/>
        </p:nvPicPr>
        <p:blipFill>
          <a:blip r:embed="rId41">
            <a:lum/>
            <a:extLst>
              <a:ext uri="{96DAC541-7B7A-43D3-8B79-37D633B846F1}">
                <asvg:svgBlip xmlns:asvg="http://schemas.microsoft.com/office/drawing/2016/SVG/main" r:embed="rId4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Graphic 98"/>
          <p:cNvPicPr>
            <a:picLocks noChangeAspect="1"/>
          </p:cNvPicPr>
          <p:nvPr/>
        </p:nvPicPr>
        <p:blipFill>
          <a:blip r:embed="rId43">
            <a:lum/>
            <a:extLst>
              <a:ext uri="{96DAC541-7B7A-43D3-8B79-37D633B846F1}">
                <asvg:svgBlip xmlns:asvg="http://schemas.microsoft.com/office/drawing/2016/SVG/main" r:embed="rId4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5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10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121" name="Graphic 120"/>
          <p:cNvPicPr>
            <a:picLocks noChangeAspect="1"/>
          </p:cNvPicPr>
          <p:nvPr/>
        </p:nvPicPr>
        <p:blipFill>
          <a:blip r:embed="rId45">
            <a:lum/>
            <a:extLst>
              <a:ext uri="{96DAC541-7B7A-43D3-8B79-37D633B846F1}">
                <asvg:svgBlip xmlns:asvg="http://schemas.microsoft.com/office/drawing/2016/SVG/main" r:embed="rId4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" name="Graphic 1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3157480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5" name="Text3"/>
          <p:cNvSpPr txBox="1">
            <a:spLocks noChangeArrowheads="1"/>
          </p:cNvSpPr>
          <p:nvPr/>
        </p:nvSpPr>
        <p:spPr>
          <a:xfrm>
            <a:off x="9276924" y="2203012"/>
            <a:ext cx="1154483" cy="230832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none">
            <a:spAutoFit/>
          </a:bodyPr>
          <a:lstStyle/>
          <a:p>
            <a:pPr defTabSz="914400"/>
            <a:r>
              <a:rPr lang="en-GB" sz="900" dirty="0">
                <a:latin typeface="Montserrat"/>
              </a:rPr>
              <a:t>Top Competitors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4235961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41" name="Graphic 40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721779" y="5334536"/>
            <a:ext cx="120827" cy="120827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4" name="VenueNameTriEnd"/>
          <p:cNvSpPr>
            <a:spLocks/>
          </p:cNvSpPr>
          <p:nvPr/>
        </p:nvSpPr>
        <p:spPr>
          <a:xfrm flipH="1" flipV="1">
            <a:off x="2785399" y="220268"/>
            <a:ext cx="215792" cy="353466"/>
          </a:xfrm>
          <a:prstGeom prst="triangle">
            <a:avLst>
              <a:gd name="adj" fmla="val 100000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9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2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9442 Competitor Customers</a:t>
            </a:r>
          </a:p>
        </p:txBody>
      </p:sp>
      <p:sp>
        <p:nvSpPr>
          <p:cNvPr id="8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89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898 Site Customers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Swallows NR257TT and 99 Chains in 3 Miles from 08/11/2023 - 30/10/2024 split by Distance travelled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spend profile of Three Swallows NR257TT compare versus its competitors based on travel distances?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Distance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4853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474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Map1"/>
          <p:cNvPicPr>
            <a:picLocks noChangeAspect="1"/>
          </p:cNvPicPr>
          <p:nvPr/>
        </p:nvPicPr>
        <p:blipFill>
          <a:blip r:embed="rId2">
            <a:lum/>
          </a:blip>
          <a:srcRect/>
          <a:stretch>
            <a:fillRect/>
          </a:stretch>
        </p:blipFill>
        <p:spPr>
          <a:xfrm>
            <a:off x="193444" y="1617619"/>
            <a:ext cx="11831701" cy="5229954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" name="Graphic 9"/>
          <p:cNvPicPr>
            <a:picLocks noChangeAspect="1"/>
          </p:cNvPicPr>
          <p:nvPr/>
        </p:nvPicPr>
        <p:blipFill>
          <a:blip r:embed="rId3">
            <a:lum/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1062402" y="6027511"/>
            <a:ext cx="1080830" cy="630484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Rectangle 35"/>
          <p:cNvSpPr>
            <a:spLocks/>
          </p:cNvSpPr>
          <p:nvPr/>
        </p:nvSpPr>
        <p:spPr>
          <a:xfrm>
            <a:off x="0" y="663728"/>
            <a:ext cx="12191999" cy="951103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9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Three Swallows NR257TT for 08/11/2023 - 30/10/2024 live</a:t>
            </a:r>
          </a:p>
        </p:txBody>
      </p:sp>
      <p:sp>
        <p:nvSpPr>
          <p:cNvPr id="20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1" name="Rectangle 20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2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Where do customers of Three Swallows NR257TT come from?</a:t>
            </a:r>
          </a:p>
        </p:txBody>
      </p:sp>
      <p:sp>
        <p:nvSpPr>
          <p:cNvPr id="23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Map of Guest Origin</a:t>
            </a:r>
          </a:p>
        </p:txBody>
      </p:sp>
      <p:pic>
        <p:nvPicPr>
          <p:cNvPr id="24" name="Graphic 2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5" name="Rectangle 2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6" name="Graphic 25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1" name="Graphic 3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3" name="Rectangle 2"/>
          <p:cNvSpPr>
            <a:spLocks/>
          </p:cNvSpPr>
          <p:nvPr/>
        </p:nvSpPr>
        <p:spPr bwMode="white">
          <a:xfrm>
            <a:off x="48768" y="6377502"/>
            <a:ext cx="12094464" cy="2187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474 Site Customers</a:t>
            </a: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888763" y="1663789"/>
          <a:ext cx="10348957" cy="4685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3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For customers of Three Swallows NR257TT, who are the top 20 competitors from 99 Chains in 3 Miles for 08/11/2023 - 30/10/2024 split by Venue</a:t>
            </a:r>
          </a:p>
        </p:txBody>
      </p:sp>
      <p:sp>
        <p:nvSpPr>
          <p:cNvPr id="24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5" name="Rectangle 24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>
              <a:latin typeface="Montserrat"/>
            </a:endParaRPr>
          </a:p>
        </p:txBody>
      </p:sp>
      <p:sp>
        <p:nvSpPr>
          <p:cNvPr id="26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What are the Top 20 venues (by spend) that customers of Three Swallows NR257TT also visit?</a:t>
            </a:r>
          </a:p>
        </p:txBody>
      </p:sp>
      <p:sp>
        <p:nvSpPr>
          <p:cNvPr id="27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</a:t>
            </a:r>
          </a:p>
        </p:txBody>
      </p:sp>
      <p:pic>
        <p:nvPicPr>
          <p:cNvPr id="28" name="Graphic 27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9" name="Rectangle 28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0" name="Graphic 29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2" name="Graphic 3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3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4" name="Graphic 33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5" name="Graphic 34"/>
          <p:cNvPicPr>
            <a:picLocks noChangeAspect="1"/>
          </p:cNvPicPr>
          <p:nvPr/>
        </p:nvPicPr>
        <p:blipFill>
          <a:blip r:embed="rId13">
            <a:lum/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6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7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8" name="Graphic 37"/>
          <p:cNvPicPr>
            <a:picLocks noChangeAspect="1"/>
          </p:cNvPicPr>
          <p:nvPr/>
        </p:nvPicPr>
        <p:blipFill>
          <a:blip r:embed="rId15">
            <a:lum/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3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898 Site Customers</a:t>
            </a:r>
          </a:p>
        </p:txBody>
      </p:sp>
      <p:graphicFrame>
        <p:nvGraphicFramePr>
          <p:cNvPr id="9" name="Chart 8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share of wallet of customers of Three Swallows NR257TT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Share of Wallet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local area for Three Swallows NR257TT compare to the national average (1 = low, 10 = high)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Summary</a:t>
            </a:r>
          </a:p>
        </p:txBody>
      </p:sp>
      <p:pic>
        <p:nvPicPr>
          <p:cNvPr id="23" name="Graphic 22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ctangle 2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25" name="Graphic 24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7" name="Graphic 2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0" name="Graphic 29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2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3" name="Graphic 32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4" name="Graphic 33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graphicFrame>
        <p:nvGraphicFramePr>
          <p:cNvPr id="35" name="Table 35"/>
          <p:cNvGraphicFramePr/>
          <p:nvPr/>
        </p:nvGraphicFramePr>
        <p:xfrm>
          <a:off x="508000" y="15240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Data Type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Name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250m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500m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500m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1 mile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 mile Spend vs National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Spend in 3 miles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 mile Spend vs National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Total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Annual Sales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£479K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£479K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£2.47M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£11.43M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Mon - Thu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41.7%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Fri - Sat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Weekpart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Sun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 to 24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 to 34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7.3%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35 to 44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 to 54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55 to 64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65 to 74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19.7%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22.5%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75+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14.1%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Business Elite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12.2%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Prosperous Professionals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Flourishing Society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27.1%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Content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17.5%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White Collar Neighbourhoods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Enterprising Mainstream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Paying The Mortgage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Cash Conscious Communities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On A Budget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CAMEO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Value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AB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48.5%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49.1%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C1C2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45.7%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44.9%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44.7%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Affluence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DE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10.4%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6.6%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6.2%</a:t>
                      </a: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</a:t>
                      </a: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2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raphic 7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4" name="Rectangle: Rounded Corners 13"/>
          <p:cNvSpPr>
            <a:spLocks/>
          </p:cNvSpPr>
          <p:nvPr/>
        </p:nvSpPr>
        <p:spPr>
          <a:xfrm>
            <a:off x="847760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31" name="Rectangle: Rounded Corners 30"/>
          <p:cNvSpPr>
            <a:spLocks/>
          </p:cNvSpPr>
          <p:nvPr/>
        </p:nvSpPr>
        <p:spPr>
          <a:xfrm>
            <a:off x="1940665" y="1715789"/>
            <a:ext cx="8318443" cy="236708"/>
          </a:xfrm>
          <a:prstGeom prst="roundRect">
            <a:avLst>
              <a:gd name="adj" fmla="val 50000"/>
            </a:avLst>
          </a:prstGeom>
          <a:solidFill>
            <a:srgbClr val="14256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9" name="Rectangle: Rounded Corners 8"/>
          <p:cNvSpPr>
            <a:spLocks/>
          </p:cNvSpPr>
          <p:nvPr/>
        </p:nvSpPr>
        <p:spPr>
          <a:xfrm>
            <a:off x="1284957" y="3075383"/>
            <a:ext cx="2147553" cy="1801511"/>
          </a:xfrm>
          <a:prstGeom prst="roundRect">
            <a:avLst>
              <a:gd name="adj" fmla="val 1681"/>
            </a:avLst>
          </a:prstGeom>
          <a:solidFill>
            <a:schemeClr val="bg1"/>
          </a:solidFill>
          <a:ln>
            <a:solidFill>
              <a:srgbClr val="D0CECE"/>
            </a:solidFill>
            <a:headEnd type="none"/>
            <a:tailEnd type="non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0" name="LocalPoor"/>
          <p:cNvSpPr txBox="1">
            <a:spLocks noChangeArrowheads="1"/>
          </p:cNvSpPr>
          <p:nvPr/>
        </p:nvSpPr>
        <p:spPr>
          <a:xfrm>
            <a:off x="822591" y="1692588"/>
            <a:ext cx="1118074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£3000</a:t>
            </a:r>
          </a:p>
        </p:txBody>
      </p:sp>
      <p:sp>
        <p:nvSpPr>
          <p:cNvPr id="21" name="LocalStar"/>
          <p:cNvSpPr txBox="1">
            <a:spLocks noChangeArrowheads="1"/>
          </p:cNvSpPr>
          <p:nvPr/>
        </p:nvSpPr>
        <p:spPr>
          <a:xfrm>
            <a:off x="10259108" y="1692588"/>
            <a:ext cx="1053448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£18000</a:t>
            </a:r>
          </a:p>
        </p:txBody>
      </p:sp>
      <p:sp>
        <p:nvSpPr>
          <p:cNvPr id="22" name="VenueAWT"/>
          <p:cNvSpPr>
            <a:spLocks/>
          </p:cNvSpPr>
          <p:nvPr/>
        </p:nvSpPr>
        <p:spPr>
          <a:xfrm>
            <a:off x="2460533" y="1351980"/>
            <a:ext cx="247828" cy="914400"/>
          </a:xfrm>
          <a:custGeom>
            <a:avLst/>
            <a:gdLst>
              <a:gd name="connsiteX0" fmla="*/ 0 w 247828"/>
              <a:gd name="connsiteY0" fmla="*/ 0 h 1185455"/>
              <a:gd name="connsiteX1" fmla="*/ 247828 w 247828"/>
              <a:gd name="connsiteY1" fmla="*/ 0 h 1185455"/>
              <a:gd name="connsiteX2" fmla="*/ 247828 w 247828"/>
              <a:gd name="connsiteY2" fmla="*/ 1063211 h 1185455"/>
              <a:gd name="connsiteX3" fmla="*/ 247828 w 247828"/>
              <a:gd name="connsiteY3" fmla="*/ 1066087 h 1185455"/>
              <a:gd name="connsiteX4" fmla="*/ 247240 w 247828"/>
              <a:gd name="connsiteY4" fmla="*/ 1066087 h 1185455"/>
              <a:gd name="connsiteX5" fmla="*/ 238090 w 247828"/>
              <a:gd name="connsiteY5" fmla="*/ 1110794 h 1185455"/>
              <a:gd name="connsiteX6" fmla="*/ 123914 w 247828"/>
              <a:gd name="connsiteY6" fmla="*/ 1185455 h 1185455"/>
              <a:gd name="connsiteX7" fmla="*/ 9738 w 247828"/>
              <a:gd name="connsiteY7" fmla="*/ 1110794 h 1185455"/>
              <a:gd name="connsiteX8" fmla="*/ 589 w 247828"/>
              <a:gd name="connsiteY8" fmla="*/ 1066087 h 1185455"/>
              <a:gd name="connsiteX9" fmla="*/ 0 w 247828"/>
              <a:gd name="connsiteY9" fmla="*/ 1066087 h 1185455"/>
              <a:gd name="connsiteX10" fmla="*/ 0 w 247828"/>
              <a:gd name="connsiteY10" fmla="*/ 1063211 h 1185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7828" h="1185455">
                <a:moveTo>
                  <a:pt x="0" y="0"/>
                </a:moveTo>
                <a:lnTo>
                  <a:pt x="247828" y="0"/>
                </a:lnTo>
                <a:lnTo>
                  <a:pt x="247828" y="1063211"/>
                </a:lnTo>
                <a:lnTo>
                  <a:pt x="247828" y="1066087"/>
                </a:lnTo>
                <a:lnTo>
                  <a:pt x="247240" y="1066087"/>
                </a:lnTo>
                <a:lnTo>
                  <a:pt x="238090" y="1110794"/>
                </a:lnTo>
                <a:cubicBezTo>
                  <a:pt x="219279" y="1154669"/>
                  <a:pt x="175241" y="1185455"/>
                  <a:pt x="123914" y="1185455"/>
                </a:cubicBezTo>
                <a:cubicBezTo>
                  <a:pt x="72587" y="1185455"/>
                  <a:pt x="28549" y="1154669"/>
                  <a:pt x="9738" y="1110794"/>
                </a:cubicBezTo>
                <a:lnTo>
                  <a:pt x="589" y="1066087"/>
                </a:lnTo>
                <a:lnTo>
                  <a:pt x="0" y="1066087"/>
                </a:lnTo>
                <a:lnTo>
                  <a:pt x="0" y="1063211"/>
                </a:lnTo>
                <a:close/>
              </a:path>
            </a:pathLst>
          </a:custGeom>
          <a:solidFill>
            <a:srgbClr val="2EADE4"/>
          </a:solidFill>
          <a:ln w="38100"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3" name="LocalPoorAWT"/>
          <p:cNvSpPr>
            <a:spLocks/>
          </p:cNvSpPr>
          <p:nvPr/>
        </p:nvSpPr>
        <p:spPr>
          <a:xfrm>
            <a:off x="2459830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C0000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" name="LocalAverageAWT"/>
          <p:cNvSpPr>
            <a:spLocks/>
          </p:cNvSpPr>
          <p:nvPr/>
        </p:nvSpPr>
        <p:spPr>
          <a:xfrm>
            <a:off x="2481547" y="1378688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206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" name="LocalGoodAWT"/>
          <p:cNvSpPr>
            <a:spLocks/>
          </p:cNvSpPr>
          <p:nvPr/>
        </p:nvSpPr>
        <p:spPr>
          <a:xfrm>
            <a:off x="2481547" y="1372550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00B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LocalStarAWT"/>
          <p:cNvSpPr>
            <a:spLocks/>
          </p:cNvSpPr>
          <p:nvPr/>
        </p:nvSpPr>
        <p:spPr>
          <a:xfrm>
            <a:off x="9466547" y="1361829"/>
            <a:ext cx="205098" cy="867660"/>
          </a:xfrm>
          <a:custGeom>
            <a:avLst/>
            <a:gdLst>
              <a:gd name="connsiteX0" fmla="*/ 55547 w 205098"/>
              <a:gd name="connsiteY0" fmla="*/ 0 h 867660"/>
              <a:gd name="connsiteX1" fmla="*/ 149551 w 205098"/>
              <a:gd name="connsiteY1" fmla="*/ 0 h 867660"/>
              <a:gd name="connsiteX2" fmla="*/ 149551 w 205098"/>
              <a:gd name="connsiteY2" fmla="*/ 689787 h 867660"/>
              <a:gd name="connsiteX3" fmla="*/ 175062 w 205098"/>
              <a:gd name="connsiteY3" fmla="*/ 705700 h 867660"/>
              <a:gd name="connsiteX4" fmla="*/ 205098 w 205098"/>
              <a:gd name="connsiteY4" fmla="*/ 772786 h 867660"/>
              <a:gd name="connsiteX5" fmla="*/ 102549 w 205098"/>
              <a:gd name="connsiteY5" fmla="*/ 867660 h 867660"/>
              <a:gd name="connsiteX6" fmla="*/ 0 w 205098"/>
              <a:gd name="connsiteY6" fmla="*/ 772786 h 867660"/>
              <a:gd name="connsiteX7" fmla="*/ 30036 w 205098"/>
              <a:gd name="connsiteY7" fmla="*/ 705700 h 867660"/>
              <a:gd name="connsiteX8" fmla="*/ 55547 w 205098"/>
              <a:gd name="connsiteY8" fmla="*/ 689787 h 867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5098" h="867660">
                <a:moveTo>
                  <a:pt x="55547" y="0"/>
                </a:moveTo>
                <a:lnTo>
                  <a:pt x="149551" y="0"/>
                </a:lnTo>
                <a:lnTo>
                  <a:pt x="149551" y="689787"/>
                </a:lnTo>
                <a:lnTo>
                  <a:pt x="175062" y="705700"/>
                </a:lnTo>
                <a:cubicBezTo>
                  <a:pt x="193620" y="722869"/>
                  <a:pt x="205098" y="746588"/>
                  <a:pt x="205098" y="772786"/>
                </a:cubicBezTo>
                <a:cubicBezTo>
                  <a:pt x="205098" y="825183"/>
                  <a:pt x="159185" y="867660"/>
                  <a:pt x="102549" y="867660"/>
                </a:cubicBezTo>
                <a:cubicBezTo>
                  <a:pt x="45913" y="867660"/>
                  <a:pt x="0" y="825183"/>
                  <a:pt x="0" y="772786"/>
                </a:cubicBezTo>
                <a:cubicBezTo>
                  <a:pt x="0" y="746588"/>
                  <a:pt x="11479" y="722869"/>
                  <a:pt x="30036" y="705700"/>
                </a:cubicBezTo>
                <a:lnTo>
                  <a:pt x="55547" y="689787"/>
                </a:lnTo>
                <a:close/>
              </a:path>
            </a:pathLst>
          </a:custGeom>
          <a:solidFill>
            <a:srgbClr val="92D050"/>
          </a:solidFill>
          <a:ln>
            <a:solidFill>
              <a:schemeClr val="bg1"/>
            </a:solidFill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6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0" name="Rectangle 5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1</a:t>
            </a:r>
          </a:p>
        </p:txBody>
      </p:sp>
      <p:pic>
        <p:nvPicPr>
          <p:cNvPr id="63" name="Graphic 62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64" name="Rectangle 63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</a:t>
            </a:r>
            <a:r>
              <a:rPr lang="en-GB" sz="850" b="0" i="0" u="none" strike="noStrike" kern="800" cap="none" spc="2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Intel</a:t>
            </a:r>
          </a:p>
        </p:txBody>
      </p:sp>
      <p:pic>
        <p:nvPicPr>
          <p:cNvPr id="65" name="Graphic 64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69" name="Graphic 6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85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Three Swallows NR257TT</a:t>
            </a:r>
          </a:p>
        </p:txBody>
      </p:sp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Characteristics</a:t>
            </a:r>
          </a:p>
        </p:txBody>
      </p:sp>
      <p:sp>
        <p:nvSpPr>
          <p:cNvPr id="8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50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ConceptFitText"/>
          <p:cNvSpPr txBox="1">
            <a:spLocks noChangeArrowheads="1"/>
          </p:cNvSpPr>
          <p:nvPr/>
        </p:nvSpPr>
        <p:spPr>
          <a:xfrm>
            <a:off x="1284957" y="4177139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Fireside Scenic</a:t>
            </a:r>
          </a:p>
        </p:txBody>
      </p:sp>
      <p:sp>
        <p:nvSpPr>
          <p:cNvPr id="45" name="ConceptFitHeader"/>
          <p:cNvSpPr txBox="1">
            <a:spLocks noChangeArrowheads="1"/>
          </p:cNvSpPr>
          <p:nvPr/>
        </p:nvSpPr>
        <p:spPr>
          <a:xfrm>
            <a:off x="1277954" y="3308201"/>
            <a:ext cx="2147554" cy="261610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OCC Concept Fit</a:t>
            </a:r>
          </a:p>
        </p:txBody>
      </p:sp>
      <p:cxnSp>
        <p:nvCxnSpPr>
          <p:cNvPr id="51" name="Straight Connector 50"/>
          <p:cNvCxnSpPr/>
          <p:nvPr/>
        </p:nvCxnSpPr>
        <p:spPr>
          <a:xfrm>
            <a:off x="1290918" y="3926348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1" name="Graphic 80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182473" y="2336363"/>
            <a:ext cx="3538167" cy="343969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2" name="StarA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3" name="StarA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4" name="StarA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5" name="StarA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6" name="StarA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7" name="StarA6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2550613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8" name="StarB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89" name="StarB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0" name="StarB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1" name="StarB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2" name="StarB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3" name="StarB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17631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4" name="StarC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5" name="StarC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6" name="StarC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7" name="StarC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8" name="StarC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99" name="StarC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38011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0" name="StarD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1" name="StarD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2" name="StarD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3" name="StarD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4" name="StarD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5" name="StarD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4426850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6" name="StarE1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4635549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7" name="StarE2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173073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8" name="StarE3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713498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09" name="StarE4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248312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0" name="StarE5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6785836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111" name="StarE6" hidden="1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326261" y="5055382"/>
            <a:ext cx="228479" cy="228479"/>
          </a:xfrm>
          <a:prstGeom prst="rect">
            <a:avLst/>
          </a:prstGeom>
          <a:ln>
            <a:headEnd type="none"/>
            <a:tailEnd type="none"/>
          </a:ln>
        </p:spPr>
      </p:pic>
      <p:cxnSp>
        <p:nvCxnSpPr>
          <p:cNvPr id="128" name="Straight Connector 127"/>
          <p:cNvCxnSpPr/>
          <p:nvPr/>
        </p:nvCxnSpPr>
        <p:spPr>
          <a:xfrm>
            <a:off x="8477607" y="3920995"/>
            <a:ext cx="2147553" cy="0"/>
          </a:xfrm>
          <a:prstGeom prst="line">
            <a:avLst/>
          </a:prstGeom>
          <a:ln>
            <a:solidFill>
              <a:schemeClr val="bg2">
                <a:lumMod val="90000"/>
              </a:schemeClr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1" name="AchievableAWT"/>
          <p:cNvSpPr txBox="1">
            <a:spLocks noChangeArrowheads="1"/>
          </p:cNvSpPr>
          <p:nvPr/>
        </p:nvSpPr>
        <p:spPr>
          <a:xfrm>
            <a:off x="8477607" y="4176606"/>
            <a:ext cx="2147553" cy="2769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200" b="1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£0</a:t>
            </a:r>
          </a:p>
        </p:txBody>
      </p:sp>
      <p:sp>
        <p:nvSpPr>
          <p:cNvPr id="132" name="Header111"/>
          <p:cNvSpPr txBox="1">
            <a:spLocks noChangeArrowheads="1"/>
          </p:cNvSpPr>
          <p:nvPr/>
        </p:nvSpPr>
        <p:spPr>
          <a:xfrm>
            <a:off x="8477607" y="3256182"/>
            <a:ext cx="2147554" cy="548099"/>
          </a:xfrm>
          <a:prstGeom prst="rect">
            <a:avLst/>
          </a:prstGeom>
          <a:noFill/>
          <a:ln>
            <a:headEnd type="none"/>
            <a:tailEnd type="none"/>
          </a:ln>
        </p:spPr>
        <p:txBody>
          <a:bodyPr wrap="square">
            <a:spAutoFit/>
          </a:bodyPr>
          <a:lstStyle/>
          <a:p>
            <a:pPr marL="0" indent="0" algn="ctr" defTabSz="9144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50" b="0" i="0" u="none" strike="noStrike" kern="1200" cap="none" spc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Achievable Average Weekly Takings</a:t>
            </a:r>
          </a:p>
        </p:txBody>
      </p:sp>
      <p:grpSp>
        <p:nvGrpSpPr>
          <p:cNvPr id="152" name="Group 151"/>
          <p:cNvGrpSpPr>
            <a:grpSpLocks/>
          </p:cNvGrpSpPr>
          <p:nvPr/>
        </p:nvGrpSpPr>
        <p:grpSpPr>
          <a:xfrm>
            <a:off x="694148" y="6011710"/>
            <a:ext cx="10798129" cy="439608"/>
            <a:chOff x="837023" y="6011710"/>
            <a:chExt cx="10798129" cy="439608"/>
          </a:xfrm>
        </p:grpSpPr>
        <p:sp>
          <p:nvSpPr>
            <p:cNvPr id="137" name="TextBox 136"/>
            <p:cNvSpPr txBox="1">
              <a:spLocks noChangeArrowheads="1"/>
            </p:cNvSpPr>
            <p:nvPr/>
          </p:nvSpPr>
          <p:spPr>
            <a:xfrm>
              <a:off x="837023" y="6011710"/>
              <a:ext cx="10798129" cy="439608"/>
            </a:xfrm>
            <a:prstGeom prst="rect">
              <a:avLst/>
            </a:prstGeom>
            <a:noFill/>
            <a:ln>
              <a:headEnd type="none"/>
              <a:tailEnd type="none"/>
            </a:ln>
          </p:spPr>
          <p:txBody>
            <a:bodyPr wrap="square">
              <a:spAutoFit/>
            </a:bodyPr>
            <a:lstStyle/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    Food-Led High Affluence          B    Food-Led Mid Affluence          C    Wet-Led Mid/High Affluence          D    Wet-Led Low Affluence          E    Food-Led Low Affluence  </a:t>
              </a:r>
              <a:endParaRPr lang="en-GB" sz="800" dirty="0">
                <a:solidFill>
                  <a:srgbClr val="000000">
                    <a:lumMod val="65000"/>
                    <a:lumOff val="35000"/>
                  </a:srgbClr>
                </a:solidFill>
                <a:latin typeface="Montserrat"/>
              </a:endParaRPr>
            </a:p>
            <a:p>
              <a:pPr marL="0" indent="0" algn="ctr" defTabSz="914400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000000">
                      <a:lumMod val="65000"/>
                      <a:lumOff val="35000"/>
                    </a:srgb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        AWT        2    Local Regulars          3    Local Passing Trade          4    Destination Wet-Led          5    Destination Food-Led          6    Destination Very Food-Led</a:t>
              </a:r>
            </a:p>
          </p:txBody>
        </p:sp>
        <p:sp>
          <p:nvSpPr>
            <p:cNvPr id="138" name="Rectangle 137"/>
            <p:cNvSpPr>
              <a:spLocks/>
            </p:cNvSpPr>
            <p:nvPr/>
          </p:nvSpPr>
          <p:spPr>
            <a:xfrm>
              <a:off x="2004286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39" name="Rectangle 138"/>
            <p:cNvSpPr>
              <a:spLocks/>
            </p:cNvSpPr>
            <p:nvPr/>
          </p:nvSpPr>
          <p:spPr>
            <a:xfrm>
              <a:off x="3735454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40" name="Rectangle 139"/>
            <p:cNvSpPr>
              <a:spLocks/>
            </p:cNvSpPr>
            <p:nvPr/>
          </p:nvSpPr>
          <p:spPr>
            <a:xfrm>
              <a:off x="5409477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41" name="Rectangle 140"/>
            <p:cNvSpPr>
              <a:spLocks/>
            </p:cNvSpPr>
            <p:nvPr/>
          </p:nvSpPr>
          <p:spPr>
            <a:xfrm>
              <a:off x="2316365" y="6269677"/>
              <a:ext cx="140680" cy="140678"/>
            </a:xfrm>
            <a:prstGeom prst="rect">
              <a:avLst/>
            </a:prstGeom>
            <a:solidFill>
              <a:srgbClr val="7F7F7F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42" name="Rectangle 141"/>
            <p:cNvSpPr>
              <a:spLocks/>
            </p:cNvSpPr>
            <p:nvPr/>
          </p:nvSpPr>
          <p:spPr>
            <a:xfrm>
              <a:off x="2931917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43" name="Rectangle 142"/>
            <p:cNvSpPr>
              <a:spLocks/>
            </p:cNvSpPr>
            <p:nvPr/>
          </p:nvSpPr>
          <p:spPr>
            <a:xfrm>
              <a:off x="4112424" y="626967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3</a:t>
              </a:r>
            </a:p>
          </p:txBody>
        </p:sp>
        <p:sp>
          <p:nvSpPr>
            <p:cNvPr id="144" name="Rectangle 143"/>
            <p:cNvSpPr>
              <a:spLocks/>
            </p:cNvSpPr>
            <p:nvPr/>
          </p:nvSpPr>
          <p:spPr>
            <a:xfrm>
              <a:off x="5562608" y="6270806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45" name="Rectangle 144"/>
            <p:cNvSpPr>
              <a:spLocks/>
            </p:cNvSpPr>
            <p:nvPr/>
          </p:nvSpPr>
          <p:spPr>
            <a:xfrm>
              <a:off x="7063636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8609060" y="6270858"/>
              <a:ext cx="140680" cy="140678"/>
            </a:xfrm>
            <a:prstGeom prst="rect">
              <a:avLst/>
            </a:prstGeom>
            <a:solidFill>
              <a:srgbClr val="007071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47" name="Rectangle 146"/>
            <p:cNvSpPr>
              <a:spLocks/>
            </p:cNvSpPr>
            <p:nvPr/>
          </p:nvSpPr>
          <p:spPr>
            <a:xfrm>
              <a:off x="7326388" y="6089292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48" name="Rectangle 147"/>
            <p:cNvSpPr>
              <a:spLocks/>
            </p:cNvSpPr>
            <p:nvPr/>
          </p:nvSpPr>
          <p:spPr>
            <a:xfrm>
              <a:off x="8980073" y="6088105"/>
              <a:ext cx="140680" cy="140678"/>
            </a:xfrm>
            <a:prstGeom prst="rect">
              <a:avLst/>
            </a:prstGeom>
            <a:solidFill>
              <a:srgbClr val="B29C85"/>
            </a:solidFill>
            <a:ln>
              <a:noFill/>
              <a:headEnd type="none"/>
              <a:tailEnd type="none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anchor="ctr"/>
            <a:lstStyle/>
            <a:p>
              <a:pPr marL="0" indent="0" algn="ctr" defTabSz="914400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lang="en-GB" sz="800" b="0" i="0" u="none" strike="noStrike" kern="1200" cap="none" spc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E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phic 28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8" name="DisplayChart"/>
          <p:cNvGraphicFramePr/>
          <p:nvPr/>
        </p:nvGraphicFramePr>
        <p:xfrm>
          <a:off x="761872" y="1546566"/>
          <a:ext cx="10677221" cy="4910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4" name="Graphic 3"/>
          <p:cNvPicPr>
            <a:picLocks noChangeAspect="1"/>
          </p:cNvPicPr>
          <p:nvPr/>
        </p:nvPicPr>
        <p:blipFill>
          <a:blip r:embed="rId5">
            <a:lum/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Site Potential 2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7">
            <a:lum/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" name="Graphic 1"/>
          <p:cNvPicPr>
            <a:picLocks noChangeAspect="1"/>
          </p:cNvPicPr>
          <p:nvPr/>
        </p:nvPicPr>
        <p:blipFill>
          <a:blip r:embed="rId9">
            <a:lum/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301615" y="751438"/>
            <a:ext cx="278402" cy="497148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Concept Recommendation</a:t>
            </a:r>
          </a:p>
        </p:txBody>
      </p:sp>
      <p:sp>
        <p:nvSpPr>
          <p:cNvPr id="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4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Rectangle 12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5" name="Graphic 14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7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market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Market Profile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30" name="DisplayChart"/>
          <p:cNvGraphicFramePr/>
          <p:nvPr/>
        </p:nvGraphicFramePr>
        <p:xfrm>
          <a:off x="393876" y="1555554"/>
          <a:ext cx="4530948" cy="4913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sp>
        <p:nvSpPr>
          <p:cNvPr id="32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3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4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35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9" name="Graphic 8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0" name="Rectangle 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11" name="Graphic 10"/>
          <p:cNvPicPr>
            <a:picLocks noChangeAspect="1"/>
          </p:cNvPicPr>
          <p:nvPr/>
        </p:nvPicPr>
        <p:blipFill>
          <a:blip r:embed="rId11">
            <a:lum/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3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graphicFrame>
        <p:nvGraphicFramePr>
          <p:cNvPr id="36" name="Table 36"/>
          <p:cNvGraphicFramePr/>
          <p:nvPr/>
        </p:nvGraphicFramePr>
        <p:xfrm>
          <a:off x="5334000" y="2413000"/>
          <a:ext cx="5080000" cy="82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8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8255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vert="vert270"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Swallows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33.85%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7.04%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1338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1.70%</a:t>
                      </a:r>
                    </a:p>
                  </a:txBody>
                  <a:tcPr horzOverflow="overflow">
                    <a:solidFill>
                      <a:srgbClr val="5A8AC6">
                        <a:alpha val="78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1.24%</a:t>
                      </a:r>
                    </a:p>
                  </a:txBody>
                  <a:tcPr horzOverflow="overflow">
                    <a:solidFill>
                      <a:srgbClr val="5A8AC6">
                        <a:alpha val="156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32.58%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2.38%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10.74%</a:t>
                      </a:r>
                    </a:p>
                  </a:txBody>
                  <a:tcPr horzOverflow="overflow">
                    <a:solidFill>
                      <a:srgbClr val="5A8AC6">
                        <a:alpha val="8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46.33%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105276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8.60%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6.18%</a:t>
                      </a:r>
                    </a:p>
                  </a:txBody>
                  <a:tcPr horzOverflow="overflow">
                    <a:solidFill>
                      <a:srgbClr val="5A8AC6">
                        <a:alpha val="352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28.63%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11.51%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11.04%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11.82%</a:t>
                      </a:r>
                    </a:p>
                  </a:txBody>
                  <a:tcPr horzOverflow="overflow">
                    <a:solidFill>
                      <a:srgbClr val="5A8AC6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15.06%</a:t>
                      </a:r>
                    </a:p>
                  </a:txBody>
                  <a:tcPr horzOverflow="overflow">
                    <a:solidFill>
                      <a:srgbClr val="5A8AC6">
                        <a:alpha val="63137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Swallows vs Local Catchment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2.13%</a:t>
                      </a:r>
                    </a:p>
                  </a:txBody>
                  <a:tcPr horzOverflow="overflow">
                    <a:solidFill>
                      <a:srgbClr val="4FC0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-0.49%</a:t>
                      </a:r>
                    </a:p>
                  </a:txBody>
                  <a:tcPr horzOverflow="overflow">
                    <a:solidFill>
                      <a:srgbClr val="4FC042">
                        <a:alpha val="5215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1.27%</a:t>
                      </a:r>
                    </a:p>
                  </a:txBody>
                  <a:tcPr horzOverflow="overflow">
                    <a:solidFill>
                      <a:srgbClr val="4FC042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0.02%</a:t>
                      </a:r>
                    </a:p>
                  </a:txBody>
                  <a:tcPr horzOverflow="overflow">
                    <a:solidFill>
                      <a:srgbClr val="4FC042">
                        <a:alpha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-3.70%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-1.84%</a:t>
                      </a:r>
                    </a:p>
                  </a:txBody>
                  <a:tcPr horzOverflow="overflow">
                    <a:solidFill>
                      <a:srgbClr val="C04242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0.08%</a:t>
                      </a:r>
                    </a:p>
                  </a:txBody>
                  <a:tcPr horzOverflow="overflow">
                    <a:solidFill>
                      <a:srgbClr val="4FC042">
                        <a:alpha val="6117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2.53%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Swallows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-4.77%</a:t>
                      </a:r>
                    </a:p>
                  </a:txBody>
                  <a:tcPr horzOverflow="overflow">
                    <a:solidFill>
                      <a:srgbClr val="C04242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-5.43%</a:t>
                      </a:r>
                    </a:p>
                  </a:txBody>
                  <a:tcPr horzOverflow="overflow">
                    <a:solidFill>
                      <a:srgbClr val="C04242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5.22%</a:t>
                      </a:r>
                    </a:p>
                  </a:txBody>
                  <a:tcPr horzOverflow="overflow">
                    <a:solidFill>
                      <a:srgbClr val="C04242">
                        <a:alpha val="6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-9.11%</a:t>
                      </a:r>
                    </a:p>
                  </a:txBody>
                  <a:tcPr horzOverflow="overflow">
                    <a:solidFill>
                      <a:srgbClr val="C04242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-4.00%</a:t>
                      </a:r>
                    </a:p>
                  </a:txBody>
                  <a:tcPr horzOverflow="overflow">
                    <a:solidFill>
                      <a:srgbClr val="C04242">
                        <a:alpha val="8509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-10.87%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-4.84%</a:t>
                      </a:r>
                    </a:p>
                  </a:txBody>
                  <a:tcPr horzOverflow="overflow">
                    <a:solidFill>
                      <a:srgbClr val="C04242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33.80%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Local Catchment vs Punch T&amp;L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endParaRPr/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-6.90%</a:t>
                      </a:r>
                    </a:p>
                  </a:txBody>
                  <a:tcPr horzOverflow="overflow">
                    <a:solidFill>
                      <a:srgbClr val="C04242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-4.94%</a:t>
                      </a:r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3.95%</a:t>
                      </a:r>
                    </a:p>
                  </a:txBody>
                  <a:tcPr horzOverflow="overflow">
                    <a:solidFill>
                      <a:srgbClr val="C04242">
                        <a:alpha val="6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-9.13%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-0.30%</a:t>
                      </a:r>
                    </a:p>
                  </a:txBody>
                  <a:tcPr horzOverflow="overflow">
                    <a:solidFill>
                      <a:srgbClr val="C04242">
                        <a:alpha val="7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-9.03%</a:t>
                      </a:r>
                    </a:p>
                  </a:txBody>
                  <a:tcPr horzOverflow="overflow">
                    <a:solidFill>
                      <a:srgbClr val="C04242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-4.92%</a:t>
                      </a:r>
                    </a:p>
                  </a:txBody>
                  <a:tcPr horzOverflow="overflow">
                    <a:solidFill>
                      <a:srgbClr val="C04242">
                        <a:alpha val="8980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31.27%</a:t>
                      </a:r>
                    </a:p>
                  </a:txBody>
                  <a:tcPr horzOverflow="overflow">
                    <a:solidFill>
                      <a:srgbClr val="4FC042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" name="Chart 2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3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4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" name="Rectangle 19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18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000" b="0" i="0" u="none" strike="noStrike" kern="1200" cap="none" spc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Mix of spend by customer segment in Punch site and local competitors</a:t>
            </a:r>
          </a:p>
        </p:txBody>
      </p:sp>
      <p:sp>
        <p:nvSpPr>
          <p:cNvPr id="22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1100" b="0" i="0" u="none" strike="noStrike" kern="1200" cap="none" spc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Local Competitor Profiles</a:t>
            </a:r>
          </a:p>
        </p:txBody>
      </p:sp>
      <p:pic>
        <p:nvPicPr>
          <p:cNvPr id="27" name="Graphic 26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28" name="Graphic 27"/>
          <p:cNvPicPr>
            <a:picLocks noChangeAspect="1"/>
          </p:cNvPicPr>
          <p:nvPr/>
        </p:nvPicPr>
        <p:blipFill>
          <a:blip r:embed="rId4">
            <a:lum/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15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900" b="0" i="0" u="none" strike="noStrike" kern="1200" cap="none" spc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6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7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marL="0" indent="0" algn="ctr" defTabSz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GB" sz="850" b="0" i="0" u="none" strike="noStrike" kern="1200" cap="none" spc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4" name="Graphic 3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5" name="Rectangle 4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6" name="Graphic 5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8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graphicFrame>
        <p:nvGraphicFramePr>
          <p:cNvPr id="29" name="Table 29"/>
          <p:cNvGraphicFramePr/>
          <p:nvPr/>
        </p:nvGraphicFramePr>
        <p:xfrm>
          <a:off x="508000" y="1447800"/>
          <a:ext cx="11430000" cy="25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defTabSz="914400">
                        <a:defRPr sz="100" dirty="0"/>
                      </a:pPr>
                      <a:endParaRPr/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Customer Count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Family Familiar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Occasional &amp; Local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Mid-Week Seniors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Part Of The Pub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Metro Sophisticates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Young &amp; Connected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Bubbly Weekenders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Upmarket Diners</a:t>
                      </a:r>
                    </a:p>
                  </a:txBody>
                  <a:tcPr horzOverflow="overflow">
                    <a:solidFill>
                      <a:srgbClr val="B4B4B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Three Swallows NR257TT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3.83%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33.85%</a:t>
                      </a:r>
                    </a:p>
                  </a:txBody>
                  <a:tcPr horzOverflow="overflow">
                    <a:solidFill>
                      <a:srgbClr val="F8696B">
                        <a:alpha val="6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2.40%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7.04%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0.95%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48.86%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George And Dragon NR257RN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373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2.23%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21.91%</a:t>
                      </a:r>
                    </a:p>
                  </a:txBody>
                  <a:tcPr horzOverflow="overflow">
                    <a:solidFill>
                      <a:srgbClr val="5A8AC6">
                        <a:alpha val="5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16.05%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2.28%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3.36%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50.70%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Dun Cow NR257XA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336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1.11%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1.89%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29.65%</a:t>
                      </a:r>
                    </a:p>
                  </a:txBody>
                  <a:tcPr horzOverflow="overflow">
                    <a:solidFill>
                      <a:srgbClr val="F8696B">
                        <a:alpha val="5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0.40%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10.91%</a:t>
                      </a:r>
                    </a:p>
                  </a:txBody>
                  <a:tcPr horzOverflow="overflow">
                    <a:solidFill>
                      <a:srgbClr val="5A8AC6">
                        <a:alpha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1.74%</a:t>
                      </a:r>
                    </a:p>
                  </a:txBody>
                  <a:tcPr horzOverflow="overflow">
                    <a:solidFill>
                      <a:srgbClr val="5A8AC6">
                        <a:alpha val="9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1.66%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52.60%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Wiveton Bell NR257TL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200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0.04%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28.84%</a:t>
                      </a:r>
                    </a:p>
                  </a:txBody>
                  <a:tcPr horzOverflow="overflow">
                    <a:solidFill>
                      <a:srgbClr val="F8696B">
                        <a:alpha val="5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0.09%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10.69%</a:t>
                      </a:r>
                    </a:p>
                  </a:txBody>
                  <a:tcPr horzOverflow="overflow">
                    <a:solidFill>
                      <a:srgbClr val="5A8AC6">
                        <a:alpha val="8196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0.18%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1.22%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57.64%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Kings Arms NR257NQ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335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2.10%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0.30%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43.92%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6.00%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13.21%</a:t>
                      </a:r>
                    </a:p>
                  </a:txBody>
                  <a:tcPr horzOverflow="overflow">
                    <a:solidFill>
                      <a:srgbClr val="5A8AC6">
                        <a:alpha val="70196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6.11%</a:t>
                      </a:r>
                    </a:p>
                  </a:txBody>
                  <a:tcPr horzOverflow="overflow">
                    <a:solidFill>
                      <a:srgbClr val="5A8AC6">
                        <a:alpha val="8705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2.20%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26.11%</a:t>
                      </a:r>
                    </a:p>
                  </a:txBody>
                  <a:tcPr horzOverflow="overflow">
                    <a:solidFill>
                      <a:srgbClr val="F8696B">
                        <a:alpha val="5882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Blakeney Manor NR257ND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240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1.05%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1.58%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44.00%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3.55%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6.01%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3.33%</a:t>
                      </a:r>
                    </a:p>
                  </a:txBody>
                  <a:tcPr horzOverflow="overflow">
                    <a:solidFill>
                      <a:srgbClr val="5A8AC6">
                        <a:alpha val="9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1.49%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38.94%</a:t>
                      </a:r>
                    </a:p>
                  </a:txBody>
                  <a:tcPr horzOverflow="overflow">
                    <a:solidFill>
                      <a:srgbClr val="F8696B">
                        <a:alpha val="8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Harbour Room NR257NX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67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3.43%</a:t>
                      </a:r>
                    </a:p>
                  </a:txBody>
                  <a:tcPr horzOverflow="overflow">
                    <a:solidFill>
                      <a:srgbClr val="5A8AC6">
                        <a:alpha val="94117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4.21%</a:t>
                      </a:r>
                    </a:p>
                  </a:txBody>
                  <a:tcPr horzOverflow="overflow">
                    <a:solidFill>
                      <a:srgbClr val="5A8AC6">
                        <a:alpha val="9294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48.24%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4.97%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11.64%</a:t>
                      </a:r>
                    </a:p>
                  </a:txBody>
                  <a:tcPr horzOverflow="overflow">
                    <a:solidFill>
                      <a:srgbClr val="5A8AC6">
                        <a:alpha val="7686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8.20%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0.72%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18.54%</a:t>
                      </a:r>
                    </a:p>
                  </a:txBody>
                  <a:tcPr horzOverflow="overflow">
                    <a:solidFill>
                      <a:srgbClr val="5A8AC6">
                        <a:alpha val="6196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Blue Bell NR257BX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104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2.73%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2.56%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11.84%</a:t>
                      </a:r>
                    </a:p>
                  </a:txBody>
                  <a:tcPr horzOverflow="overflow">
                    <a:solidFill>
                      <a:srgbClr val="5A8AC6">
                        <a:alpha val="8392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2.71%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10.62%</a:t>
                      </a:r>
                    </a:p>
                  </a:txBody>
                  <a:tcPr horzOverflow="overflow">
                    <a:solidFill>
                      <a:srgbClr val="5A8AC6">
                        <a:alpha val="8588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3.33%</a:t>
                      </a:r>
                    </a:p>
                  </a:txBody>
                  <a:tcPr horzOverflow="overflow">
                    <a:solidFill>
                      <a:srgbClr val="5A8AC6">
                        <a:alpha val="9882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4.80%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61.37%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Anchor Inn NR257AA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91</a:t>
                      </a:r>
                    </a:p>
                  </a:txBody>
                  <a:tcPr horzOverflow="overflow">
                    <a:solidFill>
                      <a:srgbClr val="FAFAFA"/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5.40%</a:t>
                      </a:r>
                    </a:p>
                  </a:txBody>
                  <a:tcPr horzOverflow="overflow">
                    <a:solidFill>
                      <a:srgbClr val="5A8AC6">
                        <a:alpha val="9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1.67%</a:t>
                      </a:r>
                    </a:p>
                  </a:txBody>
                  <a:tcPr horzOverflow="overflow">
                    <a:solidFill>
                      <a:srgbClr val="5A8AC6">
                        <a:alpha val="9803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23.77%</a:t>
                      </a:r>
                    </a:p>
                  </a:txBody>
                  <a:tcPr horzOverflow="overflow">
                    <a:solidFill>
                      <a:srgbClr val="5A8AC6">
                        <a:alpha val="54901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0.87%</a:t>
                      </a:r>
                    </a:p>
                  </a:txBody>
                  <a:tcPr horzOverflow="overflow">
                    <a:solidFill>
                      <a:srgbClr val="5A8AC6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7.12%</a:t>
                      </a:r>
                    </a:p>
                  </a:txBody>
                  <a:tcPr horzOverflow="overflow">
                    <a:solidFill>
                      <a:srgbClr val="5A8AC6">
                        <a:alpha val="8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3.10%</a:t>
                      </a:r>
                    </a:p>
                  </a:txBody>
                  <a:tcPr horzOverflow="overflow">
                    <a:solidFill>
                      <a:srgbClr val="5A8AC6">
                        <a:alpha val="9607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6.40%</a:t>
                      </a:r>
                    </a:p>
                  </a:txBody>
                  <a:tcPr horzOverflow="overflow">
                    <a:solidFill>
                      <a:srgbClr val="5A8AC6">
                        <a:alpha val="89019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600" dirty="0">
                          <a:latin typeface="Montserrat"/>
                          <a:ea typeface="Montserrat"/>
                          <a:cs typeface="Montserrat"/>
                        </a:defRPr>
                      </a:pPr>
                      <a:r>
                        <a:t>51.64%</a:t>
                      </a:r>
                    </a:p>
                  </a:txBody>
                  <a:tcPr horzOverflow="overflow">
                    <a:solidFill>
                      <a:srgbClr val="F8696B">
                        <a:alpha val="10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Swallows NR257TT and 99 Chains in 3 Miles from 08/11/2023 - 30/10/2024 split by Day of Week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is customer spend distributed throughout the week for Three Swallows NR257TT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Spend by Weekpart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9442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customer numbers for Three Swallows NR257TT and 99 Chains in 3 Miles from 08/11/2023 - 30/10/2024 and the number of visits made Per Annum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frequently per year do customers visit Three Swallows NR257TT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Visit Frequency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9442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900" dirty="0">
              <a:solidFill>
                <a:schemeClr val="bg2">
                  <a:lumMod val="25000"/>
                </a:schemeClr>
              </a:solidFill>
              <a:latin typeface="Montserrat"/>
            </a:endParaRP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ATV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ATV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market share spend for Three Swallows NR257TT and 99 Chains in 3 Miles from 08/11/2023 - 30/10/2024 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has market share changed between two date ranges?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Market Share Change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850" dirty="0">
              <a:solidFill>
                <a:schemeClr val="tx1"/>
              </a:solidFill>
              <a:latin typeface="Montserrat"/>
            </a:endParaRP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Swallows NR257TT and 99 Chains in 3 Miles from 08/11/2023 - 30/10/2024 split by Age Range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age profile of customers who visit Three Swallows NR257TT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Age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4964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Swallows NR257TT and 99 Chains in 3 Miles from 08/11/2023 - 30/10/2024 split by Affluence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affluence of customers who visit Three Swallows NR257TT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Affluence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Swallows NR257TT and 99 Chains in 3 Miles from 08/11/2023 - 30/10/2024 split by Gender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gender profile of customers who visit Three Swallows NR257TT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Gender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4970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485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/>
          <p:cNvPicPr>
            <a:picLocks noChangeAspect="1"/>
          </p:cNvPicPr>
          <p:nvPr/>
        </p:nvPicPr>
        <p:blipFill>
          <a:blip r:embed="rId2">
            <a:lum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7292671" y="1614831"/>
            <a:ext cx="4483693" cy="1883452"/>
          </a:xfrm>
          <a:prstGeom prst="rect">
            <a:avLst/>
          </a:prstGeom>
          <a:ln>
            <a:headEnd type="none"/>
            <a:tailEnd type="none"/>
          </a:ln>
        </p:spPr>
      </p:pic>
      <p:graphicFrame>
        <p:nvGraphicFramePr>
          <p:cNvPr id="9" name="ComparisonChart"/>
          <p:cNvGraphicFramePr/>
          <p:nvPr/>
        </p:nvGraphicFramePr>
        <p:xfrm>
          <a:off x="221673" y="3176795"/>
          <a:ext cx="10853677" cy="3328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DifferenceChart"/>
          <p:cNvGraphicFramePr/>
          <p:nvPr/>
        </p:nvGraphicFramePr>
        <p:xfrm>
          <a:off x="221673" y="1614831"/>
          <a:ext cx="10853677" cy="1561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Graphic 6"/>
          <p:cNvPicPr>
            <a:picLocks noChangeAspect="1"/>
          </p:cNvPicPr>
          <p:nvPr/>
        </p:nvPicPr>
        <p:blipFill>
          <a:blip r:embed="rId6">
            <a:lum/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439096" y="6204295"/>
            <a:ext cx="559459" cy="23501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4" name="ReportDescription"/>
          <p:cNvSpPr>
            <a:spLocks/>
          </p:cNvSpPr>
          <p:nvPr/>
        </p:nvSpPr>
        <p:spPr>
          <a:xfrm>
            <a:off x="3238499" y="1173576"/>
            <a:ext cx="8760056" cy="302387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9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% of spend for Three Swallows NR257TT and 99 Chains in 3 Miles from 08/11/2023 - 30/10/2024 split by Segment</a:t>
            </a:r>
          </a:p>
        </p:txBody>
      </p:sp>
      <p:sp>
        <p:nvSpPr>
          <p:cNvPr id="25" name="Header"/>
          <p:cNvSpPr>
            <a:spLocks/>
          </p:cNvSpPr>
          <p:nvPr/>
        </p:nvSpPr>
        <p:spPr>
          <a:xfrm>
            <a:off x="-8965" y="168"/>
            <a:ext cx="12200965" cy="751270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sz="1400" dirty="0">
              <a:latin typeface="Montserrat"/>
            </a:endParaRPr>
          </a:p>
        </p:txBody>
      </p:sp>
      <p:sp>
        <p:nvSpPr>
          <p:cNvPr id="26" name="Rectangle 25"/>
          <p:cNvSpPr>
            <a:spLocks/>
          </p:cNvSpPr>
          <p:nvPr/>
        </p:nvSpPr>
        <p:spPr>
          <a:xfrm>
            <a:off x="-8966" y="739934"/>
            <a:ext cx="838565" cy="497878"/>
          </a:xfrm>
          <a:prstGeom prst="rect">
            <a:avLst/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endParaRPr lang="en-GB" dirty="0"/>
          </a:p>
        </p:txBody>
      </p:sp>
      <p:sp>
        <p:nvSpPr>
          <p:cNvPr id="27" name="ReportHeader"/>
          <p:cNvSpPr>
            <a:spLocks/>
          </p:cNvSpPr>
          <p:nvPr/>
        </p:nvSpPr>
        <p:spPr>
          <a:xfrm>
            <a:off x="3238498" y="807671"/>
            <a:ext cx="8760057" cy="365962"/>
          </a:xfrm>
          <a:prstGeom prst="rect">
            <a:avLst/>
          </a:prstGeom>
          <a:solidFill>
            <a:schemeClr val="bg1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1000" dirty="0">
                <a:solidFill>
                  <a:schemeClr val="bg2">
                    <a:lumMod val="25000"/>
                  </a:schemeClr>
                </a:solidFill>
                <a:latin typeface="Montserrat"/>
              </a:rPr>
              <a:t>How does the Custom segmentation profile of customers who visit Three Swallows NR257TT compare versus its competitors?</a:t>
            </a:r>
          </a:p>
        </p:txBody>
      </p:sp>
      <p:sp>
        <p:nvSpPr>
          <p:cNvPr id="28" name="SubHeader"/>
          <p:cNvSpPr>
            <a:spLocks/>
          </p:cNvSpPr>
          <p:nvPr/>
        </p:nvSpPr>
        <p:spPr>
          <a:xfrm>
            <a:off x="488839" y="739934"/>
            <a:ext cx="2749661" cy="497878"/>
          </a:xfrm>
          <a:prstGeom prst="parallelogram">
            <a:avLst>
              <a:gd name="adj" fmla="val 54111"/>
            </a:avLst>
          </a:prstGeom>
          <a:solidFill>
            <a:srgbClr val="3A454F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anchor="t"/>
          <a:lstStyle/>
          <a:p>
            <a:pPr defTabSz="914400"/>
            <a:r>
              <a:rPr lang="en-GB" sz="1100" dirty="0">
                <a:latin typeface="Montserrat"/>
              </a:rPr>
              <a:t>Punch Segmentation</a:t>
            </a:r>
          </a:p>
        </p:txBody>
      </p:sp>
      <p:pic>
        <p:nvPicPr>
          <p:cNvPr id="29" name="Graphic 28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209043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0" name="Rectangle 29"/>
          <p:cNvSpPr>
            <a:spLocks/>
          </p:cNvSpPr>
          <p:nvPr/>
        </p:nvSpPr>
        <p:spPr>
          <a:xfrm>
            <a:off x="216914" y="253920"/>
            <a:ext cx="783762" cy="270940"/>
          </a:xfrm>
          <a:prstGeom prst="rect">
            <a:avLst/>
          </a:prstGeom>
          <a:noFill/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/>
          <a:lstStyle/>
          <a:p>
            <a:pPr algn="ctr" defTabSz="914400"/>
            <a:r>
              <a:rPr lang="en-GB" sz="850" spc="20" dirty="0">
                <a:latin typeface="Montserrat"/>
              </a:rPr>
              <a:t>Site </a:t>
            </a:r>
            <a:r>
              <a:rPr lang="en-GB" sz="850" kern="800" spc="20" dirty="0">
                <a:latin typeface="Montserrat"/>
              </a:rPr>
              <a:t>Intel</a:t>
            </a:r>
          </a:p>
        </p:txBody>
      </p:sp>
      <p:pic>
        <p:nvPicPr>
          <p:cNvPr id="31" name="Graphic 30"/>
          <p:cNvPicPr>
            <a:picLocks noChangeAspect="1"/>
          </p:cNvPicPr>
          <p:nvPr/>
        </p:nvPicPr>
        <p:blipFill>
          <a:blip r:embed="rId8">
            <a:lum/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10800000">
            <a:off x="1015089" y="215718"/>
            <a:ext cx="908910" cy="353465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3" name="Graphic 32"/>
          <p:cNvPicPr>
            <a:picLocks noChangeAspect="1"/>
          </p:cNvPicPr>
          <p:nvPr/>
        </p:nvPicPr>
        <p:blipFill>
          <a:blip r:embed="rId10">
            <a:lum/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427055" y="212020"/>
            <a:ext cx="571500" cy="352425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4" name="Radius"/>
          <p:cNvSpPr>
            <a:spLocks/>
          </p:cNvSpPr>
          <p:nvPr/>
        </p:nvSpPr>
        <p:spPr>
          <a:xfrm>
            <a:off x="7642381" y="209428"/>
            <a:ext cx="1143727" cy="346966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3 Miles</a:t>
            </a:r>
          </a:p>
        </p:txBody>
      </p:sp>
      <p:pic>
        <p:nvPicPr>
          <p:cNvPr id="35" name="Graphic 34"/>
          <p:cNvPicPr>
            <a:picLocks noChangeAspect="1"/>
          </p:cNvPicPr>
          <p:nvPr/>
        </p:nvPicPr>
        <p:blipFill>
          <a:blip r:embed="rId12">
            <a:lum/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5959533" y="174526"/>
            <a:ext cx="474606" cy="304492"/>
          </a:xfrm>
          <a:prstGeom prst="rect">
            <a:avLst/>
          </a:prstGeom>
          <a:ln>
            <a:headEnd type="none"/>
            <a:tailEnd type="none"/>
          </a:ln>
        </p:spPr>
      </p:pic>
      <p:pic>
        <p:nvPicPr>
          <p:cNvPr id="36" name="Graphic 35"/>
          <p:cNvPicPr>
            <a:picLocks noChangeAspect="1"/>
          </p:cNvPicPr>
          <p:nvPr/>
        </p:nvPicPr>
        <p:blipFill>
          <a:blip r:embed="rId14">
            <a:lum/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300137" y="760427"/>
            <a:ext cx="278402" cy="27840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37" name="Chains"/>
          <p:cNvSpPr>
            <a:spLocks/>
          </p:cNvSpPr>
          <p:nvPr/>
        </p:nvSpPr>
        <p:spPr>
          <a:xfrm>
            <a:off x="8695793" y="212019"/>
            <a:ext cx="1283473" cy="34983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900" dirty="0">
                <a:latin typeface="Montserrat"/>
              </a:rPr>
              <a:t>99 Chains</a:t>
            </a:r>
          </a:p>
        </p:txBody>
      </p:sp>
      <p:sp>
        <p:nvSpPr>
          <p:cNvPr id="38" name="DateRange"/>
          <p:cNvSpPr>
            <a:spLocks/>
          </p:cNvSpPr>
          <p:nvPr/>
        </p:nvSpPr>
        <p:spPr>
          <a:xfrm>
            <a:off x="9887119" y="212020"/>
            <a:ext cx="1891883" cy="352425"/>
          </a:xfrm>
          <a:prstGeom prst="parallelogram">
            <a:avLst>
              <a:gd name="adj" fmla="val 47603"/>
            </a:avLst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defTabSz="914400"/>
            <a:r>
              <a:rPr lang="en-GB" sz="900" dirty="0">
                <a:latin typeface="Montserrat"/>
              </a:rPr>
              <a:t>08/11/2023 - 30/10/2024</a:t>
            </a:r>
          </a:p>
        </p:txBody>
      </p:sp>
      <p:pic>
        <p:nvPicPr>
          <p:cNvPr id="39" name="Graphic 38"/>
          <p:cNvPicPr>
            <a:picLocks noChangeAspect="1"/>
          </p:cNvPicPr>
          <p:nvPr/>
        </p:nvPicPr>
        <p:blipFill>
          <a:blip r:embed="rId16">
            <a:lum/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1728267" y="314336"/>
            <a:ext cx="123825" cy="133350"/>
          </a:xfrm>
          <a:prstGeom prst="rect">
            <a:avLst/>
          </a:prstGeom>
          <a:ln>
            <a:headEnd type="none"/>
            <a:tailEnd type="none"/>
          </a:ln>
        </p:spPr>
      </p:pic>
      <p:sp>
        <p:nvSpPr>
          <p:cNvPr id="2" name="VenueName"/>
          <p:cNvSpPr>
            <a:spLocks/>
          </p:cNvSpPr>
          <p:nvPr/>
        </p:nvSpPr>
        <p:spPr>
          <a:xfrm>
            <a:off x="1192682" y="220269"/>
            <a:ext cx="1955800" cy="348914"/>
          </a:xfrm>
          <a:prstGeom prst="rect">
            <a:avLst/>
          </a:prstGeom>
          <a:solidFill>
            <a:srgbClr val="2EADE4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97200" rIns="90000" bIns="118800" anchor="ctr">
            <a:spAutoFit/>
          </a:bodyPr>
          <a:lstStyle/>
          <a:p>
            <a:pPr defTabSz="914400"/>
            <a:r>
              <a:rPr lang="en-GB" sz="850" dirty="0">
                <a:latin typeface="Montserrat"/>
              </a:rPr>
              <a:t>Three Swallows NR257TT</a:t>
            </a:r>
          </a:p>
        </p:txBody>
      </p:sp>
      <p:sp>
        <p:nvSpPr>
          <p:cNvPr id="3" name="FooterStart"/>
          <p:cNvSpPr>
            <a:spLocks/>
          </p:cNvSpPr>
          <p:nvPr/>
        </p:nvSpPr>
        <p:spPr>
          <a:xfrm>
            <a:off x="0" y="6604080"/>
            <a:ext cx="12192000" cy="254069"/>
          </a:xfrm>
          <a:prstGeom prst="parallelogram">
            <a:avLst>
              <a:gd name="adj" fmla="val 0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endParaRPr lang="en-GB" sz="900" dirty="0">
              <a:latin typeface="Montserrat"/>
            </a:endParaRPr>
          </a:p>
        </p:txBody>
      </p:sp>
      <p:sp>
        <p:nvSpPr>
          <p:cNvPr id="4" name="FooterInfo3"/>
          <p:cNvSpPr>
            <a:spLocks/>
          </p:cNvSpPr>
          <p:nvPr/>
        </p:nvSpPr>
        <p:spPr>
          <a:xfrm>
            <a:off x="8185608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9442 Competitor Customers</a:t>
            </a:r>
          </a:p>
        </p:txBody>
      </p:sp>
      <p:sp>
        <p:nvSpPr>
          <p:cNvPr id="5" name="FooterInfo2"/>
          <p:cNvSpPr>
            <a:spLocks/>
          </p:cNvSpPr>
          <p:nvPr/>
        </p:nvSpPr>
        <p:spPr>
          <a:xfrm>
            <a:off x="4091236" y="6623021"/>
            <a:ext cx="4006392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12 Competitors</a:t>
            </a:r>
          </a:p>
        </p:txBody>
      </p:sp>
      <p:sp>
        <p:nvSpPr>
          <p:cNvPr id="11" name="FooterInfo1"/>
          <p:cNvSpPr>
            <a:spLocks/>
          </p:cNvSpPr>
          <p:nvPr/>
        </p:nvSpPr>
        <p:spPr>
          <a:xfrm>
            <a:off x="-8967" y="6619343"/>
            <a:ext cx="4015359" cy="231018"/>
          </a:xfrm>
          <a:prstGeom prst="parallelogram">
            <a:avLst>
              <a:gd name="adj" fmla="val 47603"/>
            </a:avLst>
          </a:prstGeom>
          <a:solidFill>
            <a:srgbClr val="E7E6E6"/>
          </a:solidFill>
          <a:ln>
            <a:noFill/>
            <a:headEnd type="none"/>
            <a:tailEnd type="non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tIns="54000" anchor="ctr"/>
          <a:lstStyle/>
          <a:p>
            <a:pPr algn="ctr" defTabSz="914400"/>
            <a:r>
              <a:rPr lang="en-GB" sz="850" dirty="0">
                <a:solidFill>
                  <a:schemeClr val="tx1"/>
                </a:solidFill>
                <a:latin typeface="Montserrat"/>
              </a:rPr>
              <a:t>898 Site Customers</a:t>
            </a:r>
          </a:p>
        </p:txBody>
      </p:sp>
      <p:graphicFrame>
        <p:nvGraphicFramePr>
          <p:cNvPr id="10" name="Chart 9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graphicFrame>
        <p:nvGraphicFramePr>
          <p:cNvPr id="12" name="Chart 11"/>
          <p:cNvGraphicFramePr/>
          <p:nvPr/>
        </p:nvGraphicFramePr>
        <p:xfrm>
          <a:off x="0" y="0"/>
          <a:ext cx="0" cy="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/>
        </a:gradFill>
      </a:fillStyleLst>
      <a:lnStyleLst>
        <a:ln w="6350" cap="flat">
          <a:solidFill>
            <a:schemeClr val="phClr"/>
          </a:solidFill>
          <a:prstDash val="solid"/>
          <a:miter/>
          <a:headEnd type="none"/>
          <a:tailEnd type="none"/>
        </a:ln>
        <a:ln w="12700" cap="flat">
          <a:solidFill>
            <a:schemeClr val="phClr"/>
          </a:solidFill>
          <a:prstDash val="solid"/>
          <a:miter/>
          <a:headEnd type="none"/>
          <a:tailEnd type="none"/>
        </a:ln>
        <a:ln w="19050" cap="flat">
          <a:solidFill>
            <a:schemeClr val="phClr"/>
          </a:solidFill>
          <a:prstDash val="solid"/>
          <a:miter/>
          <a:headEnd type="none"/>
          <a:tailEnd type="none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8489</TotalTime>
  <Pages>0</Pages>
  <Words>1718</Words>
  <Characters>0</Characters>
  <Application>Microsoft Office PowerPoint</Application>
  <PresentationFormat>Widescreen</PresentationFormat>
  <Lines>0</Lines>
  <Paragraphs>649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Hospitality Data Insights Ltd</dc:creator>
  <cp:lastModifiedBy>Danielle Boothroyd</cp:lastModifiedBy>
  <cp:revision>134</cp:revision>
  <dcterms:created xsi:type="dcterms:W3CDTF">2023-02-27T15:44:52Z</dcterms:created>
  <dcterms:modified xsi:type="dcterms:W3CDTF">2024-11-25T10:40:33Z</dcterms:modified>
</cp:coreProperties>
</file>