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112" d="100"/>
          <a:sy n="112" d="100"/>
        </p:scale>
        <p:origin x="63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305-4042-B655-51CA385D7D21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6.93E-2</c:v>
                </c:pt>
                <c:pt idx="1">
                  <c:v>8.8099999999999998E-2</c:v>
                </c:pt>
                <c:pt idx="2">
                  <c:v>0.1036</c:v>
                </c:pt>
                <c:pt idx="3">
                  <c:v>0.11650000000000001</c:v>
                </c:pt>
                <c:pt idx="4">
                  <c:v>0.2026</c:v>
                </c:pt>
                <c:pt idx="5">
                  <c:v>0.23480000000000001</c:v>
                </c:pt>
                <c:pt idx="6">
                  <c:v>0.18479999999999999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05-4042-B655-51CA385D7D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Old Wheatsheaf EN26SE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5.4899999999999997E-2</c:v>
                </c:pt>
                <c:pt idx="1">
                  <c:v>6.9599999999999995E-2</c:v>
                </c:pt>
                <c:pt idx="2">
                  <c:v>0.1168</c:v>
                </c:pt>
                <c:pt idx="3">
                  <c:v>0.1153</c:v>
                </c:pt>
                <c:pt idx="4">
                  <c:v>0.19420000000000001</c:v>
                </c:pt>
                <c:pt idx="5">
                  <c:v>0.27450000000000002</c:v>
                </c:pt>
                <c:pt idx="6">
                  <c:v>0.17430000000000001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05-4042-B655-51CA385D7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Jolly Farmers EN27QS</c:v>
                </c:pt>
                <c:pt idx="1">
                  <c:v>Cricketers EN26QA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2.9287999999999998</c:v>
                </c:pt>
                <c:pt idx="1">
                  <c:v>0.68669999999999998</c:v>
                </c:pt>
                <c:pt idx="2">
                  <c:v>0.64929999999999999</c:v>
                </c:pt>
                <c:pt idx="3">
                  <c:v>0.57099999999999995</c:v>
                </c:pt>
                <c:pt idx="4">
                  <c:v>0.55210000000000004</c:v>
                </c:pt>
                <c:pt idx="5">
                  <c:v>0.47370000000000001</c:v>
                </c:pt>
                <c:pt idx="6">
                  <c:v>0.20949999999999999</c:v>
                </c:pt>
                <c:pt idx="7">
                  <c:v>0.17549999999999999</c:v>
                </c:pt>
                <c:pt idx="8">
                  <c:v>0.1171</c:v>
                </c:pt>
                <c:pt idx="9">
                  <c:v>5.2499999999999998E-2</c:v>
                </c:pt>
                <c:pt idx="10">
                  <c:v>-1.3100000000000001E-2</c:v>
                </c:pt>
                <c:pt idx="11">
                  <c:v>-0.24079999999999999</c:v>
                </c:pt>
                <c:pt idx="12">
                  <c:v>-1.2398</c:v>
                </c:pt>
                <c:pt idx="13">
                  <c:v>-1.4458</c:v>
                </c:pt>
                <c:pt idx="14">
                  <c:v>-2.0657000000000001</c:v>
                </c:pt>
                <c:pt idx="15">
                  <c:v>-2.1863999999999999</c:v>
                </c:pt>
                <c:pt idx="16">
                  <c:v>-2.3147000000000002</c:v>
                </c:pt>
                <c:pt idx="17">
                  <c:v>-2.3565999999999998</c:v>
                </c:pt>
                <c:pt idx="18">
                  <c:v>-5.4688999999999997</c:v>
                </c:pt>
                <c:pt idx="19">
                  <c:v>-5.6845999999999997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3B36-4BC4-83A4-F0F9196632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07/09/2022 - 30/08/2023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2AE-49EA-AB62-3B1BAF88265C}"/>
              </c:ext>
            </c:extLst>
          </c:dPt>
          <c:cat>
            <c:strRef>
              <c:f>'Sheet1'!$A$2:$A$21</c:f>
              <c:strCache>
                <c:ptCount val="20"/>
                <c:pt idx="0">
                  <c:v>Jolly Farmers EN27QS</c:v>
                </c:pt>
                <c:pt idx="1">
                  <c:v>Crown &amp; Horseshoes (Enfield) EN26PZ</c:v>
                </c:pt>
                <c:pt idx="2">
                  <c:v>Arda Ocakbasi Bar EN13TN</c:v>
                </c:pt>
                <c:pt idx="3">
                  <c:v>The Gryphon N211RE</c:v>
                </c:pt>
                <c:pt idx="4">
                  <c:v>The Wonder EN20JG</c:v>
                </c:pt>
                <c:pt idx="5">
                  <c:v>Cricketers EN26QA</c:v>
                </c:pt>
                <c:pt idx="6">
                  <c:v>The Moon Under Water EN26NN</c:v>
                </c:pt>
                <c:pt idx="7">
                  <c:v>Enfield Town Conservative Club EN26PR</c:v>
                </c:pt>
                <c:pt idx="8">
                  <c:v>Jolly Butchers EN13JS</c:v>
                </c:pt>
                <c:pt idx="9">
                  <c:v>Kings Head Hotel EN26LL</c:v>
                </c:pt>
                <c:pt idx="10">
                  <c:v>Hop Poles EN13LH</c:v>
                </c:pt>
                <c:pt idx="11">
                  <c:v>North Enfield Conservative Club EN13LD</c:v>
                </c:pt>
                <c:pt idx="12">
                  <c:v>Holtwhites Sports &amp; Social Club EN20RN</c:v>
                </c:pt>
                <c:pt idx="13">
                  <c:v>The Ridgeway Tavern EN28JF</c:v>
                </c:pt>
                <c:pt idx="14">
                  <c:v>ONeills Enfield EN26LE</c:v>
                </c:pt>
                <c:pt idx="15">
                  <c:v>Six Bells Hotel EN20PT</c:v>
                </c:pt>
                <c:pt idx="16">
                  <c:v>Stag EN26PH</c:v>
                </c:pt>
                <c:pt idx="17">
                  <c:v>Grill On The Hill EN27AE</c:v>
                </c:pt>
                <c:pt idx="18">
                  <c:v>Taps Irish Bar EN13EF</c:v>
                </c:pt>
                <c:pt idx="19">
                  <c:v>Old Wheatsheaf EN26SE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0.128</c:v>
                </c:pt>
                <c:pt idx="1">
                  <c:v>7.22E-2</c:v>
                </c:pt>
                <c:pt idx="2">
                  <c:v>1.1000000000000001E-3</c:v>
                </c:pt>
                <c:pt idx="3">
                  <c:v>8.2500000000000004E-2</c:v>
                </c:pt>
                <c:pt idx="4">
                  <c:v>3.2599999999999997E-2</c:v>
                </c:pt>
                <c:pt idx="5">
                  <c:v>8.8300000000000003E-2</c:v>
                </c:pt>
                <c:pt idx="6">
                  <c:v>9.0399999999999994E-2</c:v>
                </c:pt>
                <c:pt idx="7">
                  <c:v>1.1299999999999999E-2</c:v>
                </c:pt>
                <c:pt idx="8">
                  <c:v>3.5400000000000001E-2</c:v>
                </c:pt>
                <c:pt idx="9">
                  <c:v>0.13239999999999999</c:v>
                </c:pt>
                <c:pt idx="10">
                  <c:v>3.27E-2</c:v>
                </c:pt>
                <c:pt idx="11">
                  <c:v>5.1000000000000004E-3</c:v>
                </c:pt>
                <c:pt idx="12">
                  <c:v>1.38E-2</c:v>
                </c:pt>
                <c:pt idx="13">
                  <c:v>6.1400000000000003E-2</c:v>
                </c:pt>
                <c:pt idx="14">
                  <c:v>6.08E-2</c:v>
                </c:pt>
                <c:pt idx="15">
                  <c:v>1.9099999999999999E-2</c:v>
                </c:pt>
                <c:pt idx="16">
                  <c:v>2.12E-2</c:v>
                </c:pt>
                <c:pt idx="17">
                  <c:v>1.15E-2</c:v>
                </c:pt>
                <c:pt idx="18">
                  <c:v>3.9399999999999998E-2</c:v>
                </c:pt>
                <c:pt idx="19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AE-49EA-AB62-3B1BAF8826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06/09/2023 - 28/08/2024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Jolly Farmers EN27QS</c:v>
                </c:pt>
                <c:pt idx="1">
                  <c:v>Crown &amp; Horseshoes (Enfield) EN26PZ</c:v>
                </c:pt>
                <c:pt idx="2">
                  <c:v>Arda Ocakbasi Bar EN13TN</c:v>
                </c:pt>
                <c:pt idx="3">
                  <c:v>The Gryphon N211RE</c:v>
                </c:pt>
                <c:pt idx="4">
                  <c:v>The Wonder EN20JG</c:v>
                </c:pt>
                <c:pt idx="5">
                  <c:v>Cricketers EN26QA</c:v>
                </c:pt>
                <c:pt idx="6">
                  <c:v>The Moon Under Water EN26NN</c:v>
                </c:pt>
                <c:pt idx="7">
                  <c:v>Enfield Town Conservative Club EN26PR</c:v>
                </c:pt>
                <c:pt idx="8">
                  <c:v>Jolly Butchers EN13JS</c:v>
                </c:pt>
                <c:pt idx="9">
                  <c:v>Kings Head Hotel EN26LL</c:v>
                </c:pt>
                <c:pt idx="10">
                  <c:v>Hop Poles EN13LH</c:v>
                </c:pt>
                <c:pt idx="11">
                  <c:v>North Enfield Conservative Club EN13LD</c:v>
                </c:pt>
                <c:pt idx="12">
                  <c:v>Holtwhites Sports &amp; Social Club EN20RN</c:v>
                </c:pt>
                <c:pt idx="13">
                  <c:v>The Ridgeway Tavern EN28JF</c:v>
                </c:pt>
                <c:pt idx="14">
                  <c:v>ONeills Enfield EN26LE</c:v>
                </c:pt>
                <c:pt idx="15">
                  <c:v>Six Bells Hotel EN20PT</c:v>
                </c:pt>
                <c:pt idx="16">
                  <c:v>Stag EN26PH</c:v>
                </c:pt>
                <c:pt idx="17">
                  <c:v>Grill On The Hill EN27AE</c:v>
                </c:pt>
                <c:pt idx="18">
                  <c:v>Taps Irish Bar EN13EF</c:v>
                </c:pt>
                <c:pt idx="19">
                  <c:v>Old Wheatsheaf EN26SE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0.14050000000000001</c:v>
                </c:pt>
                <c:pt idx="1">
                  <c:v>8.3199999999999996E-2</c:v>
                </c:pt>
                <c:pt idx="2">
                  <c:v>9.9000000000000008E-3</c:v>
                </c:pt>
                <c:pt idx="3">
                  <c:v>8.9399999999999993E-2</c:v>
                </c:pt>
                <c:pt idx="4">
                  <c:v>3.9399999999999998E-2</c:v>
                </c:pt>
                <c:pt idx="5">
                  <c:v>9.4700000000000006E-2</c:v>
                </c:pt>
                <c:pt idx="6">
                  <c:v>9.6199999999999994E-2</c:v>
                </c:pt>
                <c:pt idx="7">
                  <c:v>1.2999999999999999E-2</c:v>
                </c:pt>
                <c:pt idx="8">
                  <c:v>3.5900000000000001E-2</c:v>
                </c:pt>
                <c:pt idx="9">
                  <c:v>0.1328</c:v>
                </c:pt>
                <c:pt idx="10">
                  <c:v>3.3000000000000002E-2</c:v>
                </c:pt>
                <c:pt idx="11">
                  <c:v>4.8999999999999998E-3</c:v>
                </c:pt>
                <c:pt idx="12">
                  <c:v>1.3299999999999999E-2</c:v>
                </c:pt>
                <c:pt idx="13">
                  <c:v>5.8799999999999998E-2</c:v>
                </c:pt>
                <c:pt idx="14">
                  <c:v>5.7599999999999998E-2</c:v>
                </c:pt>
                <c:pt idx="15">
                  <c:v>1.4800000000000001E-2</c:v>
                </c:pt>
                <c:pt idx="16">
                  <c:v>1.66E-2</c:v>
                </c:pt>
                <c:pt idx="17">
                  <c:v>4.0000000000000001E-3</c:v>
                </c:pt>
                <c:pt idx="18">
                  <c:v>2.52E-2</c:v>
                </c:pt>
                <c:pt idx="19">
                  <c:v>3.5700000000000003E-2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AE-49EA-AB62-3B1BAF882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Jolly Farmers EN27QS</c:v>
                </c:pt>
                <c:pt idx="1">
                  <c:v>Crown &amp; Horseshoes (Enfield) EN26PZ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1.2500000000000001E-2</c:v>
                </c:pt>
                <c:pt idx="1">
                  <c:v>1.0999999999999999E-2</c:v>
                </c:pt>
                <c:pt idx="2">
                  <c:v>8.8000000000000005E-3</c:v>
                </c:pt>
                <c:pt idx="3">
                  <c:v>6.8999999999999999E-3</c:v>
                </c:pt>
                <c:pt idx="4">
                  <c:v>6.7999999999999996E-3</c:v>
                </c:pt>
                <c:pt idx="5">
                  <c:v>6.4000000000000003E-3</c:v>
                </c:pt>
                <c:pt idx="6">
                  <c:v>5.7999999999999996E-3</c:v>
                </c:pt>
                <c:pt idx="7">
                  <c:v>1.6999999999999999E-3</c:v>
                </c:pt>
                <c:pt idx="8">
                  <c:v>5.0000000000000001E-4</c:v>
                </c:pt>
                <c:pt idx="9">
                  <c:v>4.0000000000000002E-4</c:v>
                </c:pt>
                <c:pt idx="10">
                  <c:v>2.9999999999999997E-4</c:v>
                </c:pt>
                <c:pt idx="11">
                  <c:v>-2.0000000000000001E-4</c:v>
                </c:pt>
                <c:pt idx="12">
                  <c:v>-5.0000000000000001E-4</c:v>
                </c:pt>
                <c:pt idx="13">
                  <c:v>-2.5999999999999999E-3</c:v>
                </c:pt>
                <c:pt idx="14">
                  <c:v>-3.2000000000000002E-3</c:v>
                </c:pt>
                <c:pt idx="15">
                  <c:v>-4.3E-3</c:v>
                </c:pt>
                <c:pt idx="16">
                  <c:v>-4.5999999999999999E-3</c:v>
                </c:pt>
                <c:pt idx="17">
                  <c:v>-7.4999999999999997E-3</c:v>
                </c:pt>
                <c:pt idx="18">
                  <c:v>-1.4200000000000001E-2</c:v>
                </c:pt>
                <c:pt idx="19">
                  <c:v>-2.4299999999999999E-2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4B9F-4CBF-9191-807128D694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01F-4257-8CC8-BAD861AF59A2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6.6699999999999995E-2</c:v>
                </c:pt>
                <c:pt idx="1">
                  <c:v>0.10489999999999999</c:v>
                </c:pt>
                <c:pt idx="2">
                  <c:v>0.18779999999999999</c:v>
                </c:pt>
                <c:pt idx="3">
                  <c:v>0.23139999999999999</c:v>
                </c:pt>
                <c:pt idx="4">
                  <c:v>0.2082</c:v>
                </c:pt>
                <c:pt idx="5">
                  <c:v>0.106</c:v>
                </c:pt>
                <c:pt idx="6">
                  <c:v>9.4600000000000004E-2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1F-4257-8CC8-BAD861AF59A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Old Wheatsheaf EN26SE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2.5499999999999998E-2</c:v>
                </c:pt>
                <c:pt idx="1">
                  <c:v>0.1525</c:v>
                </c:pt>
                <c:pt idx="2">
                  <c:v>0.2989</c:v>
                </c:pt>
                <c:pt idx="3">
                  <c:v>0.26200000000000001</c:v>
                </c:pt>
                <c:pt idx="4">
                  <c:v>0.1777</c:v>
                </c:pt>
                <c:pt idx="5">
                  <c:v>7.3599999999999999E-2</c:v>
                </c:pt>
                <c:pt idx="6">
                  <c:v>9.4000000000000004E-3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1F-4257-8CC8-BAD861AF59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-4.1200000000000001E-2</c:v>
                </c:pt>
                <c:pt idx="1">
                  <c:v>4.7600000000000003E-2</c:v>
                </c:pt>
                <c:pt idx="2">
                  <c:v>0.1111</c:v>
                </c:pt>
                <c:pt idx="3">
                  <c:v>3.0599999999999999E-2</c:v>
                </c:pt>
                <c:pt idx="4">
                  <c:v>-3.0499999999999999E-2</c:v>
                </c:pt>
                <c:pt idx="5">
                  <c:v>-3.2399999999999998E-2</c:v>
                </c:pt>
                <c:pt idx="6">
                  <c:v>-8.5199999999999998E-2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7E7E-4D1C-B4C8-71F50154D5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-1.44E-2</c:v>
                </c:pt>
                <c:pt idx="1">
                  <c:v>-1.8499999999999999E-2</c:v>
                </c:pt>
                <c:pt idx="2">
                  <c:v>1.32E-2</c:v>
                </c:pt>
                <c:pt idx="3">
                  <c:v>-1.1999999999999999E-3</c:v>
                </c:pt>
                <c:pt idx="4">
                  <c:v>-8.3999999999999995E-3</c:v>
                </c:pt>
                <c:pt idx="5">
                  <c:v>3.9699999999999999E-2</c:v>
                </c:pt>
                <c:pt idx="6">
                  <c:v>-1.0500000000000001E-2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D129-4F3F-B9E8-5265524678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D97-4271-974E-28F267520D0D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0.37290000000000001</c:v>
                </c:pt>
                <c:pt idx="1">
                  <c:v>0.4819</c:v>
                </c:pt>
                <c:pt idx="2">
                  <c:v>0.14510000000000001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97-4271-974E-28F267520D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Old Wheatsheaf EN26SE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0.41599999999999998</c:v>
                </c:pt>
                <c:pt idx="1">
                  <c:v>0.51639999999999997</c:v>
                </c:pt>
                <c:pt idx="2">
                  <c:v>6.7400000000000002E-2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97-4271-974E-28F267520D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4.3099999999999999E-2</c:v>
                </c:pt>
                <c:pt idx="1">
                  <c:v>3.4500000000000003E-2</c:v>
                </c:pt>
                <c:pt idx="2">
                  <c:v>-7.7700000000000005E-2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F01F-42E6-BF35-F063E9F78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829-419C-92CF-CD9866342353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0.35070000000000001</c:v>
                </c:pt>
                <c:pt idx="1">
                  <c:v>0.6492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29-419C-92CF-CD98663423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Old Wheatsheaf EN26SE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0.28000000000000003</c:v>
                </c:pt>
                <c:pt idx="1">
                  <c:v>0.71989999999999998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29-419C-92CF-CD98663423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-7.0699999999999999E-2</c:v>
                </c:pt>
                <c:pt idx="1">
                  <c:v>7.0699999999999999E-2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F25E-457B-948F-0B69D242F7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D09-46D7-84D3-CFD3C997C9CD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9.3700000000000006E-2</c:v>
                </c:pt>
                <c:pt idx="1">
                  <c:v>6.5600000000000006E-2</c:v>
                </c:pt>
                <c:pt idx="2">
                  <c:v>0.12429999999999999</c:v>
                </c:pt>
                <c:pt idx="3">
                  <c:v>0.19769999999999999</c:v>
                </c:pt>
                <c:pt idx="4">
                  <c:v>0.13569999999999999</c:v>
                </c:pt>
                <c:pt idx="5">
                  <c:v>0.14430000000000001</c:v>
                </c:pt>
                <c:pt idx="6">
                  <c:v>7.9000000000000001E-2</c:v>
                </c:pt>
                <c:pt idx="7">
                  <c:v>0.15920000000000001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09-46D7-84D3-CFD3C997C9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Old Wheatsheaf EN26SE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8.3900000000000002E-2</c:v>
                </c:pt>
                <c:pt idx="1">
                  <c:v>1.15E-2</c:v>
                </c:pt>
                <c:pt idx="2">
                  <c:v>9.98E-2</c:v>
                </c:pt>
                <c:pt idx="3">
                  <c:v>6.7799999999999999E-2</c:v>
                </c:pt>
                <c:pt idx="4">
                  <c:v>0.23599999999999999</c:v>
                </c:pt>
                <c:pt idx="5">
                  <c:v>0.13950000000000001</c:v>
                </c:pt>
                <c:pt idx="6">
                  <c:v>6.6500000000000004E-2</c:v>
                </c:pt>
                <c:pt idx="7">
                  <c:v>0.2944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09-46D7-84D3-CFD3C997C9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-9.7999999999999997E-3</c:v>
                </c:pt>
                <c:pt idx="1">
                  <c:v>-5.4100000000000002E-2</c:v>
                </c:pt>
                <c:pt idx="2">
                  <c:v>-2.4500000000000001E-2</c:v>
                </c:pt>
                <c:pt idx="3">
                  <c:v>-0.12989999999999999</c:v>
                </c:pt>
                <c:pt idx="4">
                  <c:v>0.1003</c:v>
                </c:pt>
                <c:pt idx="5">
                  <c:v>-4.7999999999999996E-3</c:v>
                </c:pt>
                <c:pt idx="6">
                  <c:v>-1.2500000000000001E-2</c:v>
                </c:pt>
                <c:pt idx="7">
                  <c:v>0.13519999999999999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B50F-4A3B-B08B-4B660086D9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881-4D2F-8B0A-8127B45CB225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0.4047</c:v>
                </c:pt>
                <c:pt idx="1">
                  <c:v>0.29670000000000002</c:v>
                </c:pt>
                <c:pt idx="2">
                  <c:v>0.1081</c:v>
                </c:pt>
                <c:pt idx="3">
                  <c:v>6.5799999999999997E-2</c:v>
                </c:pt>
                <c:pt idx="4">
                  <c:v>5.3199999999999997E-2</c:v>
                </c:pt>
                <c:pt idx="5">
                  <c:v>2.8299999999999999E-2</c:v>
                </c:pt>
                <c:pt idx="6">
                  <c:v>4.2900000000000001E-2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81-4D2F-8B0A-8127B45CB2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Old Wheatsheaf EN26SE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0.4617</c:v>
                </c:pt>
                <c:pt idx="1">
                  <c:v>0.19400000000000001</c:v>
                </c:pt>
                <c:pt idx="2">
                  <c:v>8.2299999999999998E-2</c:v>
                </c:pt>
                <c:pt idx="3">
                  <c:v>6.0900000000000003E-2</c:v>
                </c:pt>
                <c:pt idx="4">
                  <c:v>8.5800000000000001E-2</c:v>
                </c:pt>
                <c:pt idx="5">
                  <c:v>7.0099999999999996E-2</c:v>
                </c:pt>
                <c:pt idx="6">
                  <c:v>4.48E-2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81-4D2F-8B0A-8127B45CB2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5.7000000000000002E-2</c:v>
                </c:pt>
                <c:pt idx="1">
                  <c:v>-0.1027</c:v>
                </c:pt>
                <c:pt idx="2">
                  <c:v>-2.58E-2</c:v>
                </c:pt>
                <c:pt idx="3">
                  <c:v>-4.8999999999999998E-3</c:v>
                </c:pt>
                <c:pt idx="4">
                  <c:v>3.2599999999999997E-2</c:v>
                </c:pt>
                <c:pt idx="5">
                  <c:v>4.1799999999999997E-2</c:v>
                </c:pt>
                <c:pt idx="6">
                  <c:v>1.9E-3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5968-4545-BA1D-7F64A310B0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Old Wheatsheaf EN26SE</c:v>
                </c:pt>
                <c:pt idx="1">
                  <c:v>Kings Head Hotel EN26LL</c:v>
                </c:pt>
                <c:pt idx="2">
                  <c:v>Cricketers EN26QA</c:v>
                </c:pt>
                <c:pt idx="3">
                  <c:v>Crown &amp; Horseshoes (Enfield) EN26PZ</c:v>
                </c:pt>
                <c:pt idx="4">
                  <c:v>The Moon Under Water EN26NN</c:v>
                </c:pt>
                <c:pt idx="5">
                  <c:v>The Wonder EN20JG</c:v>
                </c:pt>
                <c:pt idx="6">
                  <c:v>Jolly Butchers EN13JS</c:v>
                </c:pt>
                <c:pt idx="7">
                  <c:v>Jolly Farmers EN27QS</c:v>
                </c:pt>
                <c:pt idx="8">
                  <c:v>Stag EN26PH</c:v>
                </c:pt>
                <c:pt idx="9">
                  <c:v>The Ridgeway Tavern EN28JF</c:v>
                </c:pt>
                <c:pt idx="10">
                  <c:v>Hop Poles EN13LH</c:v>
                </c:pt>
                <c:pt idx="11">
                  <c:v>The Gryphon N211RE</c:v>
                </c:pt>
                <c:pt idx="12">
                  <c:v>ONeills Enfield EN26LE</c:v>
                </c:pt>
                <c:pt idx="13">
                  <c:v>Taps Irish Bar EN13EF</c:v>
                </c:pt>
                <c:pt idx="14">
                  <c:v>Enfield Town Conservative Club EN26PR</c:v>
                </c:pt>
                <c:pt idx="15">
                  <c:v>Holtwhites Sports &amp; Social Club EN20RN</c:v>
                </c:pt>
                <c:pt idx="16">
                  <c:v>Arda Ocakbasi Bar EN13TN</c:v>
                </c:pt>
                <c:pt idx="17">
                  <c:v>Grill On The Hill EN27AE</c:v>
                </c:pt>
                <c:pt idx="18">
                  <c:v>Six Bells Hotel EN20PT</c:v>
                </c:pt>
                <c:pt idx="19">
                  <c:v>North Enfield Conservative Club EN13LD</c:v>
                </c:pt>
              </c:strCache>
            </c:strRef>
          </c:cat>
          <c:val>
            <c:numRef>
              <c:f>'Sheet1'!$F$2:$F$21</c:f>
              <c:numCache>
                <c:formatCode>General</c:formatCode>
                <c:ptCount val="20"/>
                <c:pt idx="0">
                  <c:v>0.15509999999999999</c:v>
                </c:pt>
                <c:pt idx="1">
                  <c:v>0.14419999999999999</c:v>
                </c:pt>
                <c:pt idx="2">
                  <c:v>0.12659999999999999</c:v>
                </c:pt>
                <c:pt idx="3">
                  <c:v>9.74E-2</c:v>
                </c:pt>
                <c:pt idx="4">
                  <c:v>8.5300000000000001E-2</c:v>
                </c:pt>
                <c:pt idx="5">
                  <c:v>6.7299999999999999E-2</c:v>
                </c:pt>
                <c:pt idx="6">
                  <c:v>5.3800000000000001E-2</c:v>
                </c:pt>
                <c:pt idx="7">
                  <c:v>5.2699999999999997E-2</c:v>
                </c:pt>
                <c:pt idx="8">
                  <c:v>4.3499999999999997E-2</c:v>
                </c:pt>
                <c:pt idx="9">
                  <c:v>3.9199999999999999E-2</c:v>
                </c:pt>
                <c:pt idx="10">
                  <c:v>2.93E-2</c:v>
                </c:pt>
                <c:pt idx="11">
                  <c:v>2.7199999999999998E-2</c:v>
                </c:pt>
                <c:pt idx="12">
                  <c:v>2.4500000000000001E-2</c:v>
                </c:pt>
                <c:pt idx="13">
                  <c:v>2.29E-2</c:v>
                </c:pt>
                <c:pt idx="14">
                  <c:v>1.3299999999999999E-2</c:v>
                </c:pt>
                <c:pt idx="15">
                  <c:v>5.4000000000000003E-3</c:v>
                </c:pt>
                <c:pt idx="16">
                  <c:v>3.8E-3</c:v>
                </c:pt>
                <c:pt idx="17">
                  <c:v>3.3999999999999998E-3</c:v>
                </c:pt>
                <c:pt idx="18">
                  <c:v>2.5000000000000001E-3</c:v>
                </c:pt>
                <c:pt idx="19">
                  <c:v>1.8E-3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26-49D5-9351-41F6519A62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07/09/2022 - 30/08/2023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DF1-4096-8FC1-2EFB4DB33157}"/>
              </c:ext>
            </c:extLst>
          </c:dPt>
          <c:cat>
            <c:strRef>
              <c:f>'Sheet1'!$A$2:$A$21</c:f>
              <c:strCache>
                <c:ptCount val="20"/>
                <c:pt idx="0">
                  <c:v>The Wonder EN20JG</c:v>
                </c:pt>
                <c:pt idx="1">
                  <c:v>Jolly Butchers EN13JS</c:v>
                </c:pt>
                <c:pt idx="2">
                  <c:v>Crown &amp; Horseshoes (Enfield) EN26PZ</c:v>
                </c:pt>
                <c:pt idx="3">
                  <c:v>The Moon Under Water EN26NN</c:v>
                </c:pt>
                <c:pt idx="4">
                  <c:v>Kings Head Hotel EN26LL</c:v>
                </c:pt>
                <c:pt idx="5">
                  <c:v>The Gryphon N211RE</c:v>
                </c:pt>
                <c:pt idx="6">
                  <c:v>The Ridgeway Tavern EN28JF</c:v>
                </c:pt>
                <c:pt idx="7">
                  <c:v>Hop Poles EN13LH</c:v>
                </c:pt>
                <c:pt idx="8">
                  <c:v>Enfield Town Conservative Club EN26PR</c:v>
                </c:pt>
                <c:pt idx="9">
                  <c:v>Arda Ocakbasi Bar EN13TN</c:v>
                </c:pt>
                <c:pt idx="10">
                  <c:v>Holtwhites Sports &amp; Social Club EN20RN</c:v>
                </c:pt>
                <c:pt idx="11">
                  <c:v>North Enfield Conservative Club EN13LD</c:v>
                </c:pt>
                <c:pt idx="12">
                  <c:v>Cricketers EN26QA</c:v>
                </c:pt>
                <c:pt idx="13">
                  <c:v>ONeills Enfield EN26LE</c:v>
                </c:pt>
                <c:pt idx="14">
                  <c:v>Six Bells Hotel EN20PT</c:v>
                </c:pt>
                <c:pt idx="15">
                  <c:v>Jolly Farmers EN27QS</c:v>
                </c:pt>
                <c:pt idx="16">
                  <c:v>Grill On The Hill EN27AE</c:v>
                </c:pt>
                <c:pt idx="17">
                  <c:v>Stag EN26PH</c:v>
                </c:pt>
                <c:pt idx="18">
                  <c:v>Taps Irish Bar EN13EF</c:v>
                </c:pt>
                <c:pt idx="19">
                  <c:v>Old Wheatsheaf EN26SE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4.3400000000000001E-2</c:v>
                </c:pt>
                <c:pt idx="1">
                  <c:v>3.7400000000000003E-2</c:v>
                </c:pt>
                <c:pt idx="2">
                  <c:v>7.6399999999999996E-2</c:v>
                </c:pt>
                <c:pt idx="3">
                  <c:v>8.6499999999999994E-2</c:v>
                </c:pt>
                <c:pt idx="4">
                  <c:v>0.13370000000000001</c:v>
                </c:pt>
                <c:pt idx="5">
                  <c:v>2.6499999999999999E-2</c:v>
                </c:pt>
                <c:pt idx="6">
                  <c:v>3.7699999999999997E-2</c:v>
                </c:pt>
                <c:pt idx="7">
                  <c:v>3.0800000000000001E-2</c:v>
                </c:pt>
                <c:pt idx="8">
                  <c:v>1.14E-2</c:v>
                </c:pt>
                <c:pt idx="9">
                  <c:v>8.9999999999999998E-4</c:v>
                </c:pt>
                <c:pt idx="10">
                  <c:v>8.0999999999999996E-3</c:v>
                </c:pt>
                <c:pt idx="11">
                  <c:v>1.2999999999999999E-3</c:v>
                </c:pt>
                <c:pt idx="12">
                  <c:v>0.14380000000000001</c:v>
                </c:pt>
                <c:pt idx="13">
                  <c:v>2.58E-2</c:v>
                </c:pt>
                <c:pt idx="14">
                  <c:v>3.3E-3</c:v>
                </c:pt>
                <c:pt idx="15">
                  <c:v>5.3199999999999997E-2</c:v>
                </c:pt>
                <c:pt idx="16">
                  <c:v>9.2999999999999992E-3</c:v>
                </c:pt>
                <c:pt idx="17">
                  <c:v>4.2799999999999998E-2</c:v>
                </c:pt>
                <c:pt idx="18">
                  <c:v>3.4500000000000003E-2</c:v>
                </c:pt>
                <c:pt idx="19">
                  <c:v>0.19209999999999999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F1-4096-8FC1-2EFB4DB331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06/09/2023 - 28/08/2024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The Wonder EN20JG</c:v>
                </c:pt>
                <c:pt idx="1">
                  <c:v>Jolly Butchers EN13JS</c:v>
                </c:pt>
                <c:pt idx="2">
                  <c:v>Crown &amp; Horseshoes (Enfield) EN26PZ</c:v>
                </c:pt>
                <c:pt idx="3">
                  <c:v>The Moon Under Water EN26NN</c:v>
                </c:pt>
                <c:pt idx="4">
                  <c:v>Kings Head Hotel EN26LL</c:v>
                </c:pt>
                <c:pt idx="5">
                  <c:v>The Gryphon N211RE</c:v>
                </c:pt>
                <c:pt idx="6">
                  <c:v>The Ridgeway Tavern EN28JF</c:v>
                </c:pt>
                <c:pt idx="7">
                  <c:v>Hop Poles EN13LH</c:v>
                </c:pt>
                <c:pt idx="8">
                  <c:v>Enfield Town Conservative Club EN26PR</c:v>
                </c:pt>
                <c:pt idx="9">
                  <c:v>Arda Ocakbasi Bar EN13TN</c:v>
                </c:pt>
                <c:pt idx="10">
                  <c:v>Holtwhites Sports &amp; Social Club EN20RN</c:v>
                </c:pt>
                <c:pt idx="11">
                  <c:v>North Enfield Conservative Club EN13LD</c:v>
                </c:pt>
                <c:pt idx="12">
                  <c:v>Cricketers EN26QA</c:v>
                </c:pt>
                <c:pt idx="13">
                  <c:v>ONeills Enfield EN26LE</c:v>
                </c:pt>
                <c:pt idx="14">
                  <c:v>Six Bells Hotel EN20PT</c:v>
                </c:pt>
                <c:pt idx="15">
                  <c:v>Jolly Farmers EN27QS</c:v>
                </c:pt>
                <c:pt idx="16">
                  <c:v>Grill On The Hill EN27AE</c:v>
                </c:pt>
                <c:pt idx="17">
                  <c:v>Stag EN26PH</c:v>
                </c:pt>
                <c:pt idx="18">
                  <c:v>Taps Irish Bar EN13EF</c:v>
                </c:pt>
                <c:pt idx="19">
                  <c:v>Old Wheatsheaf EN26SE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6.3700000000000007E-2</c:v>
                </c:pt>
                <c:pt idx="1">
                  <c:v>5.57E-2</c:v>
                </c:pt>
                <c:pt idx="2">
                  <c:v>9.4600000000000004E-2</c:v>
                </c:pt>
                <c:pt idx="3">
                  <c:v>9.9599999999999994E-2</c:v>
                </c:pt>
                <c:pt idx="4">
                  <c:v>0.1429</c:v>
                </c:pt>
                <c:pt idx="5">
                  <c:v>3.3599999999999998E-2</c:v>
                </c:pt>
                <c:pt idx="6">
                  <c:v>4.1399999999999999E-2</c:v>
                </c:pt>
                <c:pt idx="7">
                  <c:v>3.4000000000000002E-2</c:v>
                </c:pt>
                <c:pt idx="8">
                  <c:v>1.4500000000000001E-2</c:v>
                </c:pt>
                <c:pt idx="9">
                  <c:v>3.5999999999999999E-3</c:v>
                </c:pt>
                <c:pt idx="10">
                  <c:v>0.01</c:v>
                </c:pt>
                <c:pt idx="11">
                  <c:v>2.2000000000000001E-3</c:v>
                </c:pt>
                <c:pt idx="12">
                  <c:v>0.14380000000000001</c:v>
                </c:pt>
                <c:pt idx="13">
                  <c:v>2.5499999999999998E-2</c:v>
                </c:pt>
                <c:pt idx="14">
                  <c:v>2E-3</c:v>
                </c:pt>
                <c:pt idx="15">
                  <c:v>5.1400000000000001E-2</c:v>
                </c:pt>
                <c:pt idx="16">
                  <c:v>3.3999999999999998E-3</c:v>
                </c:pt>
                <c:pt idx="17">
                  <c:v>3.5499999999999997E-2</c:v>
                </c:pt>
                <c:pt idx="18">
                  <c:v>2.53E-2</c:v>
                </c:pt>
                <c:pt idx="19">
                  <c:v>0.1166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F1-4096-8FC1-2EFB4DB331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The Wonder EN20JG</c:v>
                </c:pt>
                <c:pt idx="1">
                  <c:v>Jolly Butchers EN13JS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2.0299999999999999E-2</c:v>
                </c:pt>
                <c:pt idx="1">
                  <c:v>1.83E-2</c:v>
                </c:pt>
                <c:pt idx="2">
                  <c:v>1.8200000000000001E-2</c:v>
                </c:pt>
                <c:pt idx="3">
                  <c:v>1.3100000000000001E-2</c:v>
                </c:pt>
                <c:pt idx="4">
                  <c:v>9.1999999999999998E-3</c:v>
                </c:pt>
                <c:pt idx="5">
                  <c:v>7.1000000000000004E-3</c:v>
                </c:pt>
                <c:pt idx="6">
                  <c:v>3.7000000000000002E-3</c:v>
                </c:pt>
                <c:pt idx="7">
                  <c:v>3.2000000000000002E-3</c:v>
                </c:pt>
                <c:pt idx="8">
                  <c:v>3.0999999999999999E-3</c:v>
                </c:pt>
                <c:pt idx="9">
                  <c:v>2.7000000000000001E-3</c:v>
                </c:pt>
                <c:pt idx="10">
                  <c:v>1.9E-3</c:v>
                </c:pt>
                <c:pt idx="11">
                  <c:v>8.9999999999999998E-4</c:v>
                </c:pt>
                <c:pt idx="12">
                  <c:v>0</c:v>
                </c:pt>
                <c:pt idx="13">
                  <c:v>-2.9999999999999997E-4</c:v>
                </c:pt>
                <c:pt idx="14">
                  <c:v>-1.2999999999999999E-3</c:v>
                </c:pt>
                <c:pt idx="15">
                  <c:v>-1.8E-3</c:v>
                </c:pt>
                <c:pt idx="16">
                  <c:v>-5.8999999999999999E-3</c:v>
                </c:pt>
                <c:pt idx="17">
                  <c:v>-7.3000000000000001E-3</c:v>
                </c:pt>
                <c:pt idx="18">
                  <c:v>-9.1999999999999998E-3</c:v>
                </c:pt>
                <c:pt idx="19">
                  <c:v>-7.5499999999999998E-2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BDD5-4034-B47D-615D2C7618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1528757337316E-2"/>
          <c:y val="7.4179455520350268E-2"/>
          <c:w val="0.83239026358280876"/>
          <c:h val="0.76754836815047833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Old Wheatsheaf</c:v>
                </c:pt>
              </c:strCache>
            </c:strRef>
          </c:tx>
          <c:spPr>
            <a:solidFill>
              <a:srgbClr val="2EADE4">
                <a:alpha val="50000"/>
              </a:srgbClr>
            </a:solidFill>
            <a:ln w="12700">
              <a:solidFill>
                <a:srgbClr val="2EADE4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8.3900000000000002E-2</c:v>
                </c:pt>
                <c:pt idx="1">
                  <c:v>1.15E-2</c:v>
                </c:pt>
                <c:pt idx="2">
                  <c:v>9.98E-2</c:v>
                </c:pt>
                <c:pt idx="3">
                  <c:v>6.7799999999999999E-2</c:v>
                </c:pt>
                <c:pt idx="4">
                  <c:v>0.23599999999999999</c:v>
                </c:pt>
                <c:pt idx="5">
                  <c:v>0.13950000000000001</c:v>
                </c:pt>
                <c:pt idx="6">
                  <c:v>6.6500000000000004E-2</c:v>
                </c:pt>
                <c:pt idx="7">
                  <c:v>0.2944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8A-4EF4-9352-066F50EE78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 Catchment</c:v>
                </c:pt>
              </c:strCache>
            </c:strRef>
          </c:tx>
          <c:spPr>
            <a:solidFill>
              <a:srgbClr val="142561">
                <a:alpha val="50000"/>
              </a:srgbClr>
            </a:solidFill>
            <a:ln w="12700">
              <a:solidFill>
                <a:srgbClr val="142561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9.3700000000000006E-2</c:v>
                </c:pt>
                <c:pt idx="1">
                  <c:v>6.5600000000000006E-2</c:v>
                </c:pt>
                <c:pt idx="2">
                  <c:v>0.12429999999999999</c:v>
                </c:pt>
                <c:pt idx="3">
                  <c:v>0.19769999999999999</c:v>
                </c:pt>
                <c:pt idx="4">
                  <c:v>0.13569999999999999</c:v>
                </c:pt>
                <c:pt idx="5">
                  <c:v>0.14430000000000001</c:v>
                </c:pt>
                <c:pt idx="6">
                  <c:v>7.9000000000000001E-2</c:v>
                </c:pt>
                <c:pt idx="7">
                  <c:v>0.15920000000000001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8A-4EF4-9352-066F50EE78A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Punch T&amp;L</c:v>
                </c:pt>
              </c:strCache>
            </c:strRef>
          </c:tx>
          <c:spPr>
            <a:solidFill>
              <a:srgbClr val="FA8D38">
                <a:alpha val="50000"/>
              </a:srgbClr>
            </a:solidFill>
            <a:ln w="12700">
              <a:solidFill>
                <a:srgbClr val="FA8D38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8.3199999999999996E-2</c:v>
                </c:pt>
                <c:pt idx="1">
                  <c:v>5.96E-2</c:v>
                </c:pt>
                <c:pt idx="2">
                  <c:v>0.29089999999999999</c:v>
                </c:pt>
                <c:pt idx="3">
                  <c:v>0.10929999999999999</c:v>
                </c:pt>
                <c:pt idx="4">
                  <c:v>0.1157</c:v>
                </c:pt>
                <c:pt idx="5">
                  <c:v>0.1174</c:v>
                </c:pt>
                <c:pt idx="6">
                  <c:v>7.0699999999999999E-2</c:v>
                </c:pt>
                <c:pt idx="7">
                  <c:v>0.15279999999999999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8A-4EF4-9352-066F50EE78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1977920"/>
        <c:axId val="1975830976"/>
      </c:radarChart>
      <c:catAx>
        <c:axId val="120197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975830976"/>
        <c:crosses val="autoZero"/>
        <c:auto val="1"/>
        <c:lblAlgn val="ctr"/>
        <c:lblOffset val="100"/>
        <c:noMultiLvlLbl val="0"/>
      </c:catAx>
      <c:valAx>
        <c:axId val="197583097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201977920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t"/>
      <c:legendEntry>
        <c:idx val="1"/>
        <c:txPr>
          <a:bodyPr/>
          <a:lstStyle/>
          <a:p>
            <a:pPr>
              <a:defRPr sz="800" b="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4337913910013982"/>
          <c:w val="1"/>
          <c:h val="5.2891099389281319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9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083-44E0-96BB-ABB92E9160C6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0.47699999999999998</c:v>
                </c:pt>
                <c:pt idx="1">
                  <c:v>0.2928</c:v>
                </c:pt>
                <c:pt idx="2">
                  <c:v>8.2400000000000001E-2</c:v>
                </c:pt>
                <c:pt idx="3">
                  <c:v>6.6900000000000001E-2</c:v>
                </c:pt>
                <c:pt idx="4">
                  <c:v>8.0500000000000002E-2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83-44E0-96BB-ABB92E9160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Old Wheatsheaf EN26SE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0.46689999999999998</c:v>
                </c:pt>
                <c:pt idx="1">
                  <c:v>0.34460000000000002</c:v>
                </c:pt>
                <c:pt idx="2">
                  <c:v>8.8300000000000003E-2</c:v>
                </c:pt>
                <c:pt idx="3">
                  <c:v>5.7200000000000001E-2</c:v>
                </c:pt>
                <c:pt idx="4">
                  <c:v>4.2700000000000002E-2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83-44E0-96BB-ABB92E9160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-1.01E-2</c:v>
                </c:pt>
                <c:pt idx="1">
                  <c:v>5.1799999999999999E-2</c:v>
                </c:pt>
                <c:pt idx="2">
                  <c:v>5.8999999999999999E-3</c:v>
                </c:pt>
                <c:pt idx="3">
                  <c:v>-9.7000000000000003E-3</c:v>
                </c:pt>
                <c:pt idx="4">
                  <c:v>-3.78E-2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B766-4AE0-A2E7-C1FD77BA35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07/09/2022 - 30/08/2023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C44-4D60-91D5-AFCA69228DD1}"/>
              </c:ext>
            </c:extLst>
          </c:dPt>
          <c:cat>
            <c:strRef>
              <c:f>'Sheet1'!$A$2:$A$21</c:f>
              <c:strCache>
                <c:ptCount val="20"/>
                <c:pt idx="0">
                  <c:v>Jolly Farmers EN27QS</c:v>
                </c:pt>
                <c:pt idx="1">
                  <c:v>Cricketers EN26QA</c:v>
                </c:pt>
                <c:pt idx="2">
                  <c:v>Stag EN26PH</c:v>
                </c:pt>
                <c:pt idx="3">
                  <c:v>ONeills Enfield EN26LE</c:v>
                </c:pt>
                <c:pt idx="4">
                  <c:v>Taps Irish Bar EN13EF</c:v>
                </c:pt>
                <c:pt idx="5">
                  <c:v>The Gryphon N211RE</c:v>
                </c:pt>
                <c:pt idx="6">
                  <c:v>The Ridgeway Tavern EN28JF</c:v>
                </c:pt>
                <c:pt idx="7">
                  <c:v>The Moon Under Water EN26NN</c:v>
                </c:pt>
                <c:pt idx="8">
                  <c:v>Crown &amp; Horseshoes (Enfield) EN26PZ</c:v>
                </c:pt>
                <c:pt idx="9">
                  <c:v>The Wonder EN20JG</c:v>
                </c:pt>
                <c:pt idx="10">
                  <c:v>Kings Head Hotel EN26LL</c:v>
                </c:pt>
                <c:pt idx="11">
                  <c:v>Grill On The Hill EN27AE</c:v>
                </c:pt>
                <c:pt idx="12">
                  <c:v>Old Wheatsheaf EN26SE</c:v>
                </c:pt>
                <c:pt idx="13">
                  <c:v>Jolly Butchers EN13JS</c:v>
                </c:pt>
                <c:pt idx="14">
                  <c:v>Six Bells Hotel EN20PT</c:v>
                </c:pt>
                <c:pt idx="15">
                  <c:v>Enfield Town Conservative Club EN26PR</c:v>
                </c:pt>
                <c:pt idx="16">
                  <c:v>Hop Poles EN13LH</c:v>
                </c:pt>
                <c:pt idx="17">
                  <c:v>Holtwhites Sports &amp; Social Club EN20RN</c:v>
                </c:pt>
                <c:pt idx="18">
                  <c:v>Arda Ocakbasi Bar EN13TN</c:v>
                </c:pt>
                <c:pt idx="19">
                  <c:v>North Enfield Conservative Club EN13LD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25.206399999999999</c:v>
                </c:pt>
                <c:pt idx="1">
                  <c:v>14.982799999999999</c:v>
                </c:pt>
                <c:pt idx="2">
                  <c:v>8.9352999999999998</c:v>
                </c:pt>
                <c:pt idx="3">
                  <c:v>9.9344999999999999</c:v>
                </c:pt>
                <c:pt idx="4">
                  <c:v>10.8832</c:v>
                </c:pt>
                <c:pt idx="5">
                  <c:v>16.4254</c:v>
                </c:pt>
                <c:pt idx="6">
                  <c:v>15.129799999999999</c:v>
                </c:pt>
                <c:pt idx="7">
                  <c:v>7.1957000000000004</c:v>
                </c:pt>
                <c:pt idx="8">
                  <c:v>13.6409</c:v>
                </c:pt>
                <c:pt idx="9">
                  <c:v>9.4331999999999994</c:v>
                </c:pt>
                <c:pt idx="10">
                  <c:v>11.6058</c:v>
                </c:pt>
                <c:pt idx="11">
                  <c:v>9.2030999999999992</c:v>
                </c:pt>
                <c:pt idx="12">
                  <c:v>13.6326</c:v>
                </c:pt>
                <c:pt idx="13">
                  <c:v>10.365600000000001</c:v>
                </c:pt>
                <c:pt idx="14">
                  <c:v>10.524900000000001</c:v>
                </c:pt>
                <c:pt idx="15">
                  <c:v>32.583599999999997</c:v>
                </c:pt>
                <c:pt idx="16">
                  <c:v>13.2445</c:v>
                </c:pt>
                <c:pt idx="17">
                  <c:v>12.591200000000001</c:v>
                </c:pt>
                <c:pt idx="18">
                  <c:v>40.716500000000003</c:v>
                </c:pt>
                <c:pt idx="19">
                  <c:v>19.9331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44-4D60-91D5-AFCA69228D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06/09/2023 - 28/08/2024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Jolly Farmers EN27QS</c:v>
                </c:pt>
                <c:pt idx="1">
                  <c:v>Cricketers EN26QA</c:v>
                </c:pt>
                <c:pt idx="2">
                  <c:v>Stag EN26PH</c:v>
                </c:pt>
                <c:pt idx="3">
                  <c:v>ONeills Enfield EN26LE</c:v>
                </c:pt>
                <c:pt idx="4">
                  <c:v>Taps Irish Bar EN13EF</c:v>
                </c:pt>
                <c:pt idx="5">
                  <c:v>The Gryphon N211RE</c:v>
                </c:pt>
                <c:pt idx="6">
                  <c:v>The Ridgeway Tavern EN28JF</c:v>
                </c:pt>
                <c:pt idx="7">
                  <c:v>The Moon Under Water EN26NN</c:v>
                </c:pt>
                <c:pt idx="8">
                  <c:v>Crown &amp; Horseshoes (Enfield) EN26PZ</c:v>
                </c:pt>
                <c:pt idx="9">
                  <c:v>The Wonder EN20JG</c:v>
                </c:pt>
                <c:pt idx="10">
                  <c:v>Kings Head Hotel EN26LL</c:v>
                </c:pt>
                <c:pt idx="11">
                  <c:v>Grill On The Hill EN27AE</c:v>
                </c:pt>
                <c:pt idx="12">
                  <c:v>Old Wheatsheaf EN26SE</c:v>
                </c:pt>
                <c:pt idx="13">
                  <c:v>Jolly Butchers EN13JS</c:v>
                </c:pt>
                <c:pt idx="14">
                  <c:v>Six Bells Hotel EN20PT</c:v>
                </c:pt>
                <c:pt idx="15">
                  <c:v>Enfield Town Conservative Club EN26PR</c:v>
                </c:pt>
                <c:pt idx="16">
                  <c:v>Hop Poles EN13LH</c:v>
                </c:pt>
                <c:pt idx="17">
                  <c:v>Holtwhites Sports &amp; Social Club EN20RN</c:v>
                </c:pt>
                <c:pt idx="18">
                  <c:v>Arda Ocakbasi Bar EN13TN</c:v>
                </c:pt>
                <c:pt idx="19">
                  <c:v>North Enfield Conservative Club EN13LD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28.135200000000001</c:v>
                </c:pt>
                <c:pt idx="1">
                  <c:v>15.669499999999999</c:v>
                </c:pt>
                <c:pt idx="2">
                  <c:v>9.5846</c:v>
                </c:pt>
                <c:pt idx="3">
                  <c:v>10.5055</c:v>
                </c:pt>
                <c:pt idx="4">
                  <c:v>11.4353</c:v>
                </c:pt>
                <c:pt idx="5">
                  <c:v>16.899100000000001</c:v>
                </c:pt>
                <c:pt idx="6">
                  <c:v>15.3393</c:v>
                </c:pt>
                <c:pt idx="7">
                  <c:v>7.3712</c:v>
                </c:pt>
                <c:pt idx="8">
                  <c:v>13.757999999999999</c:v>
                </c:pt>
                <c:pt idx="9">
                  <c:v>9.4856999999999996</c:v>
                </c:pt>
                <c:pt idx="10">
                  <c:v>11.592700000000001</c:v>
                </c:pt>
                <c:pt idx="11">
                  <c:v>8.9623000000000008</c:v>
                </c:pt>
                <c:pt idx="12">
                  <c:v>12.392799999999999</c:v>
                </c:pt>
                <c:pt idx="13">
                  <c:v>8.9198000000000004</c:v>
                </c:pt>
                <c:pt idx="14">
                  <c:v>8.4591999999999992</c:v>
                </c:pt>
                <c:pt idx="15">
                  <c:v>30.397200000000002</c:v>
                </c:pt>
                <c:pt idx="16">
                  <c:v>10.9298</c:v>
                </c:pt>
                <c:pt idx="17">
                  <c:v>10.2346</c:v>
                </c:pt>
                <c:pt idx="18">
                  <c:v>35.247599999999998</c:v>
                </c:pt>
                <c:pt idx="19">
                  <c:v>14.2485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44-4D60-91D5-AFCA69228D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16/09/2024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16/09/2024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16/09/2024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16/09/2024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16/09/2024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16/09/2024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16/09/2024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16/09/2024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16/09/2024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16/09/2024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16/09/2024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16/09/2024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6.xml"/><Relationship Id="rId4" Type="http://schemas.openxmlformats.org/officeDocument/2006/relationships/chart" Target="../charts/chart3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3" Type="http://schemas.openxmlformats.org/officeDocument/2006/relationships/image" Target="../media/image49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image" Target="../media/image48.png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2.png"/><Relationship Id="rId10" Type="http://schemas.openxmlformats.org/officeDocument/2006/relationships/image" Target="../media/image41.svg"/><Relationship Id="rId4" Type="http://schemas.openxmlformats.org/officeDocument/2006/relationships/image" Target="../media/image50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47.sv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17" Type="http://schemas.openxmlformats.org/officeDocument/2006/relationships/chart" Target="../charts/chart38.xml"/><Relationship Id="rId2" Type="http://schemas.openxmlformats.org/officeDocument/2006/relationships/image" Target="../media/image46.png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40.png"/><Relationship Id="rId5" Type="http://schemas.openxmlformats.org/officeDocument/2006/relationships/image" Target="../media/image2.png"/><Relationship Id="rId15" Type="http://schemas.openxmlformats.org/officeDocument/2006/relationships/image" Target="../media/image44.png"/><Relationship Id="rId10" Type="http://schemas.openxmlformats.org/officeDocument/2006/relationships/image" Target="../media/image39.svg"/><Relationship Id="rId4" Type="http://schemas.openxmlformats.org/officeDocument/2006/relationships/chart" Target="../charts/chart37.xml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4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4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2.xml"/><Relationship Id="rId4" Type="http://schemas.openxmlformats.org/officeDocument/2006/relationships/chart" Target="../charts/chart3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chart" Target="../charts/chart44.xml"/><Relationship Id="rId3" Type="http://schemas.openxmlformats.org/officeDocument/2006/relationships/image" Target="../media/image3.svg"/><Relationship Id="rId7" Type="http://schemas.openxmlformats.org/officeDocument/2006/relationships/image" Target="../media/image43.svg"/><Relationship Id="rId12" Type="http://schemas.openxmlformats.org/officeDocument/2006/relationships/image" Target="../media/image3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36.png"/><Relationship Id="rId5" Type="http://schemas.openxmlformats.org/officeDocument/2006/relationships/image" Target="../media/image41.svg"/><Relationship Id="rId10" Type="http://schemas.openxmlformats.org/officeDocument/2006/relationships/chart" Target="../charts/chart43.xml"/><Relationship Id="rId4" Type="http://schemas.openxmlformats.org/officeDocument/2006/relationships/image" Target="../media/image40.png"/><Relationship Id="rId9" Type="http://schemas.openxmlformats.org/officeDocument/2006/relationships/image" Target="../media/image4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37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.xml"/><Relationship Id="rId4" Type="http://schemas.openxmlformats.org/officeDocument/2006/relationships/chart" Target="../charts/chart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8.xml"/><Relationship Id="rId4" Type="http://schemas.openxmlformats.org/officeDocument/2006/relationships/chart" Target="../charts/chart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2.xml"/><Relationship Id="rId4" Type="http://schemas.openxmlformats.org/officeDocument/2006/relationships/chart" Target="../charts/chart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6.xml"/><Relationship Id="rId4" Type="http://schemas.openxmlformats.org/officeDocument/2006/relationships/chart" Target="../charts/chart1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9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8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0.xml"/><Relationship Id="rId4" Type="http://schemas.openxmlformats.org/officeDocument/2006/relationships/chart" Target="../charts/chart17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4.xml"/><Relationship Id="rId4" Type="http://schemas.openxmlformats.org/officeDocument/2006/relationships/chart" Target="../charts/chart2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8.xml"/><Relationship Id="rId4" Type="http://schemas.openxmlformats.org/officeDocument/2006/relationships/chart" Target="../charts/chart2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2.xml"/><Relationship Id="rId4" Type="http://schemas.openxmlformats.org/officeDocument/2006/relationships/chart" Target="../charts/chart2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EN26PZ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Crown &amp; Horseshoes (Enfield)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27.41%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Flourishing Society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£12.39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London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71.99%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Enfield Chase(0.09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Urban major conurbation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London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London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EN26SE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T&amp;L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>
          <a:xfrm>
            <a:off x="829599" y="1416348"/>
            <a:ext cx="18669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Old Wheatsheaf EN26SE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EN26LL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Kings Head Hotel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Cricketers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EN26QA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Middle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51.65%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29.90%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35 to 44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27.46%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Sat</a:t>
            </a:r>
          </a:p>
        </p:txBody>
      </p:sp>
      <p:sp>
        <p:nvSpPr>
          <p:cNvPr id="76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/ Bar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McMullens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GK - Pub &amp; Kitchen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17">
            <a:lum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19"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21"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23"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25">
            <a:lum/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27">
            <a:lum/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29">
            <a:lum/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39">
            <a:lum/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41">
            <a:lum/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43">
            <a:lum/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45">
            <a:lum/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>
          <a:xfrm flipH="1" flipV="1">
            <a:off x="26964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Old Wheatsheaf EN26SE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19047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27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1030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Old Wheatsheaf EN26SE and 97 Chains in 1 Miles from 06/09/2023 - 28/08/2024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Old Wheatsheaf EN26SE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Old Wheatsheaf EN26SE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8465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462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Old Wheatsheaf EN26SE for 06/09/2023 - 28/08/2024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Old Wheatsheaf EN26SE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Old Wheatsheaf EN26SE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462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Old Wheatsheaf EN26SE, who are the top 20 competitors from 97 Chains in 1 Miles for 06/09/2023 - 28/08/2024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Old Wheatsheaf EN26SE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Old Wheatsheaf EN26SE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1030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Old Wheatsheaf EN26SE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Old Wheatsheaf EN26SE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1030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Old Wheatsheaf EN26SE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Old Wheatsheaf EN26SE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£1.39M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£10.39M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£30.48M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£170.59M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32.4%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48.8%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market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Market Profile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30" name="DisplayChart"/>
          <p:cNvGraphicFramePr/>
          <p:nvPr/>
        </p:nvGraphicFramePr>
        <p:xfrm>
          <a:off x="393876" y="1555554"/>
          <a:ext cx="4530948" cy="4913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2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5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ctangle 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1" name="Graphic 1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Old Wheatsheaf EN26SE</a:t>
            </a:r>
          </a:p>
        </p:txBody>
      </p:sp>
      <p:graphicFrame>
        <p:nvGraphicFramePr>
          <p:cNvPr id="36" name="Table 36"/>
          <p:cNvGraphicFramePr/>
          <p:nvPr/>
        </p:nvGraphicFramePr>
        <p:xfrm>
          <a:off x="5334000" y="2413000"/>
          <a:ext cx="5080000" cy="82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Old Wheatsheaf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8.39%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1.15%</a:t>
                      </a:r>
                    </a:p>
                  </a:txBody>
                  <a:tcPr horzOverflow="overflow">
                    <a:solidFill>
                      <a:srgbClr val="5A8AC6">
                        <a:alpha val="235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9.98%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6.78%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23.60%</a:t>
                      </a:r>
                    </a:p>
                  </a:txBody>
                  <a:tcPr horzOverflow="overflow">
                    <a:solidFill>
                      <a:srgbClr val="F8696B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13.95%</a:t>
                      </a:r>
                    </a:p>
                  </a:txBody>
                  <a:tcPr horzOverflow="overflow">
                    <a:solidFill>
                      <a:srgbClr val="5A8AC6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29.44%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1636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9.37%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6.56%</a:t>
                      </a:r>
                    </a:p>
                  </a:txBody>
                  <a:tcPr horzOverflow="overflow">
                    <a:solidFill>
                      <a:srgbClr val="5A8AC6">
                        <a:alpha val="1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12.43%</a:t>
                      </a:r>
                    </a:p>
                  </a:txBody>
                  <a:tcPr horzOverflow="overflow">
                    <a:solidFill>
                      <a:srgbClr val="5A8AC6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19.77%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13.57%</a:t>
                      </a:r>
                    </a:p>
                  </a:txBody>
                  <a:tcPr horzOverflow="overflow">
                    <a:solidFill>
                      <a:srgbClr val="5A8AC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14.43%</a:t>
                      </a:r>
                    </a:p>
                  </a:txBody>
                  <a:tcPr horzOverflow="overflow">
                    <a:solidFill>
                      <a:srgbClr val="F8696B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7.90%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15.92%</a:t>
                      </a:r>
                    </a:p>
                  </a:txBody>
                  <a:tcPr horzOverflow="overflow">
                    <a:solidFill>
                      <a:srgbClr val="F8696B">
                        <a:alpha val="6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103132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8.32%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5.96%</a:t>
                      </a:r>
                    </a:p>
                  </a:txBody>
                  <a:tcPr horzOverflow="overflow">
                    <a:solidFill>
                      <a:srgbClr val="5A8AC6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29.09%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10.93%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11.57%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11.74%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15.28%</a:t>
                      </a:r>
                    </a:p>
                  </a:txBody>
                  <a:tcPr horzOverflow="overflow">
                    <a:solidFill>
                      <a:srgbClr val="5A8AC6">
                        <a:alpha val="6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Old Wheatsheaf vs 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-0.98%</a:t>
                      </a:r>
                    </a:p>
                  </a:txBody>
                  <a:tcPr horzOverflow="overflow">
                    <a:solidFill>
                      <a:srgbClr val="C04242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-5.41%</a:t>
                      </a:r>
                    </a:p>
                  </a:txBody>
                  <a:tcPr horzOverflow="overflow">
                    <a:solidFill>
                      <a:srgbClr val="C04242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-2.45%</a:t>
                      </a:r>
                    </a:p>
                  </a:txBody>
                  <a:tcPr horzOverflow="overflow">
                    <a:solidFill>
                      <a:srgbClr val="C0424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-12.99%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10.03%</a:t>
                      </a:r>
                    </a:p>
                  </a:txBody>
                  <a:tcPr horzOverflow="overflow">
                    <a:solidFill>
                      <a:srgbClr val="4FC042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-0.48%</a:t>
                      </a:r>
                    </a:p>
                  </a:txBody>
                  <a:tcPr horzOverflow="overflow">
                    <a:solidFill>
                      <a:srgbClr val="C04242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-1.25%</a:t>
                      </a:r>
                    </a:p>
                  </a:txBody>
                  <a:tcPr horzOverflow="overflow">
                    <a:solidFill>
                      <a:srgbClr val="C04242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13.52%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Old Wheatsheaf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0.07%</a:t>
                      </a:r>
                    </a:p>
                  </a:txBody>
                  <a:tcPr horzOverflow="overflow">
                    <a:solidFill>
                      <a:srgbClr val="4FC042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-4.81%</a:t>
                      </a:r>
                    </a:p>
                  </a:txBody>
                  <a:tcPr horzOverflow="overflow">
                    <a:solidFill>
                      <a:srgbClr val="C04242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-19.11%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-4.15%</a:t>
                      </a:r>
                    </a:p>
                  </a:txBody>
                  <a:tcPr horzOverflow="overflow">
                    <a:solidFill>
                      <a:srgbClr val="C04242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12.03%</a:t>
                      </a:r>
                    </a:p>
                  </a:txBody>
                  <a:tcPr horzOverflow="overflow">
                    <a:solidFill>
                      <a:srgbClr val="4FC042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2.21%</a:t>
                      </a:r>
                    </a:p>
                  </a:txBody>
                  <a:tcPr horzOverflow="overflow">
                    <a:solidFill>
                      <a:srgbClr val="4FC042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-0.42%</a:t>
                      </a:r>
                    </a:p>
                  </a:txBody>
                  <a:tcPr horzOverflow="overflow">
                    <a:solidFill>
                      <a:srgbClr val="4FC042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14.16%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1.05%</a:t>
                      </a:r>
                    </a:p>
                  </a:txBody>
                  <a:tcPr horzOverflow="overflow">
                    <a:solidFill>
                      <a:srgbClr val="4FC042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0.60%</a:t>
                      </a:r>
                    </a:p>
                  </a:txBody>
                  <a:tcPr horzOverflow="overflow">
                    <a:solidFill>
                      <a:srgbClr val="4FC042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-16.66%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8.84%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2.00%</a:t>
                      </a:r>
                    </a:p>
                  </a:txBody>
                  <a:tcPr horzOverflow="overflow">
                    <a:solidFill>
                      <a:srgbClr val="4FC042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2.69%</a:t>
                      </a:r>
                    </a:p>
                  </a:txBody>
                  <a:tcPr horzOverflow="overflow">
                    <a:solidFill>
                      <a:srgbClr val="4FC0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0.83%</a:t>
                      </a:r>
                    </a:p>
                  </a:txBody>
                  <a:tcPr horzOverflow="overflow">
                    <a:solidFill>
                      <a:srgbClr val="4FC042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0.64%</a:t>
                      </a:r>
                    </a:p>
                  </a:txBody>
                  <a:tcPr horzOverflow="overflow">
                    <a:solidFill>
                      <a:srgbClr val="4FC042">
                        <a:alpha val="6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competitors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Competitor Profiles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8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Old Wheatsheaf EN26SE</a:t>
            </a:r>
          </a:p>
        </p:txBody>
      </p:sp>
      <p:graphicFrame>
        <p:nvGraphicFramePr>
          <p:cNvPr id="29" name="Table 29"/>
          <p:cNvGraphicFramePr/>
          <p:nvPr/>
        </p:nvGraphicFramePr>
        <p:xfrm>
          <a:off x="508000" y="14478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Old Wheatsheaf EN26SE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8.39%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1.15%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9.98%</a:t>
                      </a:r>
                    </a:p>
                  </a:txBody>
                  <a:tcPr horzOverflow="overflow">
                    <a:solidFill>
                      <a:srgbClr val="5A8AC6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6.78%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23.60%</a:t>
                      </a:r>
                    </a:p>
                  </a:txBody>
                  <a:tcPr horzOverflow="overflow">
                    <a:solidFill>
                      <a:srgbClr val="F8696B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13.95%</a:t>
                      </a:r>
                    </a:p>
                  </a:txBody>
                  <a:tcPr horzOverflow="overflow">
                    <a:solidFill>
                      <a:srgbClr val="5A8AC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6.65%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29.44%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Kings Head Hotel EN26LL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9.72%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6.27%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7.50%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13.43%</a:t>
                      </a:r>
                    </a:p>
                  </a:txBody>
                  <a:tcPr horzOverflow="overflow">
                    <a:solidFill>
                      <a:srgbClr val="5A8AC6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19.08%</a:t>
                      </a:r>
                    </a:p>
                  </a:txBody>
                  <a:tcPr horzOverflow="overflow">
                    <a:solidFill>
                      <a:srgbClr val="F8696B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21.03%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14.53%</a:t>
                      </a:r>
                    </a:p>
                  </a:txBody>
                  <a:tcPr horzOverflow="overflow">
                    <a:solidFill>
                      <a:srgbClr val="F8696B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8.42%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Cricketers EN26QA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6.98%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2.05%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9.86%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23.84%</a:t>
                      </a:r>
                    </a:p>
                  </a:txBody>
                  <a:tcPr horzOverflow="overflow">
                    <a:solidFill>
                      <a:srgbClr val="F8696B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10.87%</a:t>
                      </a:r>
                    </a:p>
                  </a:txBody>
                  <a:tcPr horzOverflow="overflow">
                    <a:solidFill>
                      <a:srgbClr val="5A8AC6">
                        <a:alpha val="7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8.44%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6.23%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31.69%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Crown &amp; Horseshoes (Enfield) EN26PZ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9.84%</a:t>
                      </a:r>
                    </a:p>
                  </a:txBody>
                  <a:tcPr horzOverflow="overflow">
                    <a:solidFill>
                      <a:srgbClr val="5A8AC6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1.14%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4.25%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27.46%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9.12%</a:t>
                      </a:r>
                    </a:p>
                  </a:txBody>
                  <a:tcPr horzOverflow="overflow">
                    <a:solidFill>
                      <a:srgbClr val="5A8AC6">
                        <a:alpha val="7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19.91%</a:t>
                      </a:r>
                    </a:p>
                  </a:txBody>
                  <a:tcPr horzOverflow="overflow">
                    <a:solidFill>
                      <a:srgbClr val="F8696B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7.14%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21.09%</a:t>
                      </a:r>
                    </a:p>
                  </a:txBody>
                  <a:tcPr horzOverflow="overflow">
                    <a:solidFill>
                      <a:srgbClr val="F8696B">
                        <a:alpha val="7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The Moon Under Water EN26NN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12.44%</a:t>
                      </a:r>
                    </a:p>
                  </a:txBody>
                  <a:tcPr horzOverflow="overflow">
                    <a:solidFill>
                      <a:srgbClr val="5A8AC6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4.43%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10.23%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39.23%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5.30%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21.11%</a:t>
                      </a:r>
                    </a:p>
                  </a:txBody>
                  <a:tcPr horzOverflow="overflow">
                    <a:solidFill>
                      <a:srgbClr val="5A8AC6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3.55%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3.66%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The Wonder EN20JG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2.02%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3.53%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9.74%</a:t>
                      </a:r>
                    </a:p>
                  </a:txBody>
                  <a:tcPr horzOverflow="overflow">
                    <a:solidFill>
                      <a:srgbClr val="5A8AC6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21.14%</a:t>
                      </a:r>
                    </a:p>
                  </a:txBody>
                  <a:tcPr horzOverflow="overflow">
                    <a:solidFill>
                      <a:srgbClr val="F8696B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33.95%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12.07%</a:t>
                      </a:r>
                    </a:p>
                  </a:txBody>
                  <a:tcPr horzOverflow="overflow">
                    <a:solidFill>
                      <a:srgbClr val="5A8AC6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6.60%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10.91%</a:t>
                      </a:r>
                    </a:p>
                  </a:txBody>
                  <a:tcPr horzOverflow="overflow">
                    <a:solidFill>
                      <a:srgbClr val="5A8AC6">
                        <a:alpha val="7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Jolly Butchers EN13JS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7.03%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4.77%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7.98%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32.66%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9.83%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25.20%</a:t>
                      </a:r>
                    </a:p>
                  </a:txBody>
                  <a:tcPr horzOverflow="overflow">
                    <a:solidFill>
                      <a:srgbClr val="F8696B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5.71%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6.78%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Jolly Farmers EN27QS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11.69%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5.61%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15.36%</a:t>
                      </a:r>
                    </a:p>
                  </a:txBody>
                  <a:tcPr horzOverflow="overflow">
                    <a:solidFill>
                      <a:srgbClr val="5A8AC6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6.56%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16.24%</a:t>
                      </a:r>
                    </a:p>
                  </a:txBody>
                  <a:tcPr horzOverflow="overflow">
                    <a:solidFill>
                      <a:srgbClr val="5A8AC6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5.87%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5.21%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33.43%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Stag EN26PH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12.13%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8.84%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6.95%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11.13%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32.24%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12.93%</a:t>
                      </a:r>
                    </a:p>
                  </a:txBody>
                  <a:tcPr horzOverflow="overflow">
                    <a:solidFill>
                      <a:srgbClr val="5A8AC6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8.71%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The Ridgeway Tavern EN28JF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11.12%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16.03%</a:t>
                      </a:r>
                    </a:p>
                  </a:txBody>
                  <a:tcPr horzOverflow="overflow">
                    <a:solidFill>
                      <a:srgbClr val="5A8AC6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30.44%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14.91%</a:t>
                      </a:r>
                    </a:p>
                  </a:txBody>
                  <a:tcPr horzOverflow="overflow">
                    <a:solidFill>
                      <a:srgbClr val="5A8AC6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5.57%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7.07%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5.34%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9.47%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Hop Poles EN13LH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5.36%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6.35%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1.44%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12.17%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47.87%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11.24%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5.35%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10.18%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The Gryphon N211RE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8.14%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15.87%</a:t>
                      </a:r>
                    </a:p>
                  </a:txBody>
                  <a:tcPr horzOverflow="overflow">
                    <a:solidFill>
                      <a:srgbClr val="F8696B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22.62%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16.85%</a:t>
                      </a:r>
                    </a:p>
                  </a:txBody>
                  <a:tcPr horzOverflow="overflow">
                    <a:solidFill>
                      <a:srgbClr val="F8696B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11.10%</a:t>
                      </a:r>
                    </a:p>
                  </a:txBody>
                  <a:tcPr horzOverflow="overflow">
                    <a:solidFill>
                      <a:srgbClr val="5A8AC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5.80%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14.43%</a:t>
                      </a:r>
                    </a:p>
                  </a:txBody>
                  <a:tcPr horzOverflow="overflow">
                    <a:solidFill>
                      <a:srgbClr val="F8696B">
                        <a:alpha val="529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ONeills Enfield EN26LE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9.66%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5.41%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4.88%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9.64%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10.09%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35.92%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17.28%</a:t>
                      </a:r>
                    </a:p>
                  </a:txBody>
                  <a:tcPr horzOverflow="overflow">
                    <a:solidFill>
                      <a:srgbClr val="5A8AC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7.08%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Taps Irish Bar EN13EF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3.16%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2.34%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4.72%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20.20%</a:t>
                      </a:r>
                    </a:p>
                  </a:txBody>
                  <a:tcPr horzOverflow="overflow">
                    <a:solidFill>
                      <a:srgbClr val="F8696B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17.14%</a:t>
                      </a:r>
                    </a:p>
                  </a:txBody>
                  <a:tcPr horzOverflow="overflow">
                    <a:solidFill>
                      <a:srgbClr val="5A8AC6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32.50%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9.60%</a:t>
                      </a:r>
                    </a:p>
                  </a:txBody>
                  <a:tcPr horzOverflow="overflow">
                    <a:solidFill>
                      <a:srgbClr val="5A8AC6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10.30%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Enfield Town Conservative Club EN26PR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32.18%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0.47%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12.25%</a:t>
                      </a:r>
                    </a:p>
                  </a:txBody>
                  <a:tcPr horzOverflow="overflow">
                    <a:solidFill>
                      <a:srgbClr val="5A8AC6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17.37%</a:t>
                      </a:r>
                    </a:p>
                  </a:txBody>
                  <a:tcPr horzOverflow="overflow">
                    <a:solidFill>
                      <a:srgbClr val="F8696B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11.84%</a:t>
                      </a:r>
                    </a:p>
                  </a:txBody>
                  <a:tcPr horzOverflow="overflow">
                    <a:solidFill>
                      <a:srgbClr val="5A8AC6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7.40%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0.30%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18.16%</a:t>
                      </a:r>
                    </a:p>
                  </a:txBody>
                  <a:tcPr horzOverflow="overflow">
                    <a:solidFill>
                      <a:srgbClr val="F8696B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Holtwhites Sports &amp; Social Club EN20RN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31.81%</a:t>
                      </a:r>
                    </a:p>
                  </a:txBody>
                  <a:tcPr horzOverflow="overflow">
                    <a:solidFill>
                      <a:srgbClr val="F8696B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0.52%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2.17%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2.69%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5.25%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7.43%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9.41%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40.69%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Arda Ocakbasi Bar EN13TN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24.67%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13.53%</a:t>
                      </a:r>
                    </a:p>
                  </a:txBody>
                  <a:tcPr horzOverflow="overflow">
                    <a:solidFill>
                      <a:srgbClr val="F8696B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15.39%</a:t>
                      </a:r>
                    </a:p>
                  </a:txBody>
                  <a:tcPr horzOverflow="overflow">
                    <a:solidFill>
                      <a:srgbClr val="F8696B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8.94%</a:t>
                      </a:r>
                    </a:p>
                  </a:txBody>
                  <a:tcPr horzOverflow="overflow">
                    <a:solidFill>
                      <a:srgbClr val="5A8AC6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17.78%</a:t>
                      </a:r>
                    </a:p>
                  </a:txBody>
                  <a:tcPr horzOverflow="overflow">
                    <a:solidFill>
                      <a:srgbClr val="F8696B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15.60%</a:t>
                      </a:r>
                    </a:p>
                  </a:txBody>
                  <a:tcPr horzOverflow="overflow">
                    <a:solidFill>
                      <a:srgbClr val="F8696B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4.05%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Grill On The Hill EN27AE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6.31%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17.83%</a:t>
                      </a:r>
                    </a:p>
                  </a:txBody>
                  <a:tcPr horzOverflow="overflow">
                    <a:solidFill>
                      <a:srgbClr val="F8696B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33.88%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3.68%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2.45%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6.56%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29.26%</a:t>
                      </a:r>
                    </a:p>
                  </a:txBody>
                  <a:tcPr horzOverflow="overflow">
                    <a:solidFill>
                      <a:srgbClr val="F8696B">
                        <a:alpha val="8588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Six Bells Hotel EN20PT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3.77%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0.34%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0.57%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82.85%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5.77%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6.29%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0.37%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North Enfield Conservative Club EN13LD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6.57%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52.41%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17.64%</a:t>
                      </a:r>
                    </a:p>
                  </a:txBody>
                  <a:tcPr horzOverflow="overflow">
                    <a:solidFill>
                      <a:srgbClr val="5A8AC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5.03%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18.33%</a:t>
                      </a:r>
                    </a:p>
                  </a:txBody>
                  <a:tcPr horzOverflow="overflow">
                    <a:solidFill>
                      <a:srgbClr val="5A8AC6">
                        <a:alpha val="6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Misty Bar EN13ED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12.65%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18.07%</a:t>
                      </a:r>
                    </a:p>
                  </a:txBody>
                  <a:tcPr horzOverflow="overflow">
                    <a:solidFill>
                      <a:srgbClr val="5A8AC6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9.37%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4.33%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55.55%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Babylon Bar Lounge EN12AA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6.54%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3.15%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16.24%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74.05%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Starlight Lounge EN20JN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38.88%</a:t>
                      </a:r>
                    </a:p>
                  </a:txBody>
                  <a:tcPr horzOverflow="overflow">
                    <a:solidFill>
                      <a:srgbClr val="F8696B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61.11%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Old Wheatsheaf EN26SE and 97 Chains in 1 Miles from 06/09/2023 - 28/08/2024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Old Wheatsheaf EN26SE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Old Wheatsheaf EN26SE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19047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1030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Old Wheatsheaf EN26SE and 97 Chains in 1 Miles from 06/09/2023 - 28/08/2024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Old Wheatsheaf EN26SE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Old Wheatsheaf EN26SE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19047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1030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Old Wheatsheaf EN26SE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1030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Old Wheatsheaf EN26SE and 97 Chains in 1 Miles from 06/09/2023 - 28/08/2024 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Old Wheatsheaf EN26SE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1030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Old Wheatsheaf EN26SE and 97 Chains in 1 Miles from 06/09/2023 - 28/08/2024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Old Wheatsheaf EN26SE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Old Wheatsheaf EN26SE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8702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481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Old Wheatsheaf EN26SE and 97 Chains in 1 Miles from 06/09/2023 - 28/08/2024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Old Wheatsheaf EN26SE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Old Wheatsheaf EN26SE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8771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481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Old Wheatsheaf EN26SE and 97 Chains in 1 Miles from 06/09/2023 - 28/08/2024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Old Wheatsheaf EN26SE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Old Wheatsheaf EN26SE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8771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481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Old Wheatsheaf EN26SE and 97 Chains in 1 Miles from 06/09/2023 - 28/08/2024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Old Wheatsheaf EN26SE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Old Wheatsheaf EN26SE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19047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1030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Pages>0</Pages>
  <Words>1918</Words>
  <Characters>0</Characters>
  <Application>Microsoft Office PowerPoint</Application>
  <PresentationFormat>Widescreen</PresentationFormat>
  <Lines>0</Lines>
  <Paragraphs>761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Danielle Boothroyd</cp:lastModifiedBy>
  <cp:revision>134</cp:revision>
  <dcterms:created xsi:type="dcterms:W3CDTF">2023-02-27T15:44:52Z</dcterms:created>
  <dcterms:modified xsi:type="dcterms:W3CDTF">2024-09-16T12:17:12Z</dcterms:modified>
</cp:coreProperties>
</file>