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FA8D38"/>
    <a:srgbClr val="666666"/>
    <a:srgbClr val="2EADE4"/>
    <a:srgbClr val="3A454F"/>
    <a:srgbClr val="FDBC05"/>
    <a:srgbClr val="4FC042"/>
    <a:srgbClr val="264FBF"/>
    <a:srgbClr val="E7E6E6"/>
    <a:srgbClr val="F5F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111" d="100"/>
          <a:sy n="111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B88-4A5B-9799-E9CAFC98A663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6.4500000000000002E-2</c:v>
                </c:pt>
                <c:pt idx="1">
                  <c:v>7.1599999999999997E-2</c:v>
                </c:pt>
                <c:pt idx="2">
                  <c:v>0.1036</c:v>
                </c:pt>
                <c:pt idx="3">
                  <c:v>0.12239999999999999</c:v>
                </c:pt>
                <c:pt idx="4">
                  <c:v>0.2172</c:v>
                </c:pt>
                <c:pt idx="5">
                  <c:v>0.25519999999999998</c:v>
                </c:pt>
                <c:pt idx="6">
                  <c:v>0.1651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88-4A5B-9799-E9CAFC98A6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White Lion (Sawley) NG103AT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1.35E-2</c:v>
                </c:pt>
                <c:pt idx="1">
                  <c:v>0</c:v>
                </c:pt>
                <c:pt idx="2">
                  <c:v>8.3199999999999996E-2</c:v>
                </c:pt>
                <c:pt idx="3">
                  <c:v>9.2999999999999999E-2</c:v>
                </c:pt>
                <c:pt idx="4">
                  <c:v>0.20519999999999999</c:v>
                </c:pt>
                <c:pt idx="5">
                  <c:v>0.38990000000000002</c:v>
                </c:pt>
                <c:pt idx="6">
                  <c:v>0.21490000000000001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88-4A5B-9799-E9CAFC98A6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Wilsthorpe Tavern NG103LJ</c:v>
                </c:pt>
                <c:pt idx="1">
                  <c:v>Bell Inn (Long Eaton) NG103GR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2.1417999999999999</c:v>
                </c:pt>
                <c:pt idx="1">
                  <c:v>0.78759999999999997</c:v>
                </c:pt>
                <c:pt idx="2">
                  <c:v>0.66310000000000002</c:v>
                </c:pt>
                <c:pt idx="3">
                  <c:v>0.61429999999999996</c:v>
                </c:pt>
                <c:pt idx="4">
                  <c:v>0.27100000000000002</c:v>
                </c:pt>
                <c:pt idx="5">
                  <c:v>0.14599999999999999</c:v>
                </c:pt>
                <c:pt idx="6">
                  <c:v>-0.24229999999999999</c:v>
                </c:pt>
                <c:pt idx="7">
                  <c:v>-0.32640000000000002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73C6-44F8-AE08-6373C3E831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23/02/2022 - 15/02/2023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0C3-4158-93BE-C94A131769BC}"/>
              </c:ext>
            </c:extLst>
          </c:dPt>
          <c:cat>
            <c:strRef>
              <c:f>'Sheet1'!$A$2:$A$9</c:f>
              <c:strCache>
                <c:ptCount val="8"/>
                <c:pt idx="0">
                  <c:v>Wilsthorpe Tavern NG103LJ</c:v>
                </c:pt>
                <c:pt idx="1">
                  <c:v>Nfd &amp; Ds &amp; S Sawlwy Club NG103JS</c:v>
                </c:pt>
                <c:pt idx="2">
                  <c:v>Railway Inn NG103AP</c:v>
                </c:pt>
                <c:pt idx="3">
                  <c:v>Shaftesbury Social Clu NG103FF</c:v>
                </c:pt>
                <c:pt idx="4">
                  <c:v>Sawley Junction NG103JU</c:v>
                </c:pt>
                <c:pt idx="5">
                  <c:v>Nags Head Inn NG103AL</c:v>
                </c:pt>
                <c:pt idx="6">
                  <c:v>Bell Inn (Long Eaton) NG103GR</c:v>
                </c:pt>
                <c:pt idx="7">
                  <c:v>White Lion (Sawley) NG103AT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0.28870000000000001</c:v>
                </c:pt>
                <c:pt idx="1">
                  <c:v>8.43E-2</c:v>
                </c:pt>
                <c:pt idx="2">
                  <c:v>0.12379999999999999</c:v>
                </c:pt>
                <c:pt idx="3">
                  <c:v>6.3E-3</c:v>
                </c:pt>
                <c:pt idx="4">
                  <c:v>0.1051</c:v>
                </c:pt>
                <c:pt idx="5">
                  <c:v>9.06E-2</c:v>
                </c:pt>
                <c:pt idx="6">
                  <c:v>0.2283</c:v>
                </c:pt>
                <c:pt idx="7">
                  <c:v>7.2499999999999995E-2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C3-4158-93BE-C94A131769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01/03/2023 - 21/02/2024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Wilsthorpe Tavern NG103LJ</c:v>
                </c:pt>
                <c:pt idx="1">
                  <c:v>Nfd &amp; Ds &amp; S Sawlwy Club NG103JS</c:v>
                </c:pt>
                <c:pt idx="2">
                  <c:v>Railway Inn NG103AP</c:v>
                </c:pt>
                <c:pt idx="3">
                  <c:v>Shaftesbury Social Clu NG103FF</c:v>
                </c:pt>
                <c:pt idx="4">
                  <c:v>Sawley Junction NG103JU</c:v>
                </c:pt>
                <c:pt idx="5">
                  <c:v>Nags Head Inn NG103AL</c:v>
                </c:pt>
                <c:pt idx="6">
                  <c:v>Bell Inn (Long Eaton) NG103GR</c:v>
                </c:pt>
                <c:pt idx="7">
                  <c:v>White Lion (Sawley) NG103AT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0.35089999999999999</c:v>
                </c:pt>
                <c:pt idx="1">
                  <c:v>9.4399999999999998E-2</c:v>
                </c:pt>
                <c:pt idx="2">
                  <c:v>0.1285</c:v>
                </c:pt>
                <c:pt idx="3">
                  <c:v>1.09E-2</c:v>
                </c:pt>
                <c:pt idx="4">
                  <c:v>0.1014</c:v>
                </c:pt>
                <c:pt idx="5">
                  <c:v>7.9000000000000001E-2</c:v>
                </c:pt>
                <c:pt idx="6">
                  <c:v>0.2127</c:v>
                </c:pt>
                <c:pt idx="7">
                  <c:v>2.1700000000000001E-2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C3-4158-93BE-C94A13176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Wilsthorpe Tavern NG103LJ</c:v>
                </c:pt>
                <c:pt idx="1">
                  <c:v>Nfd &amp; Ds &amp; S Sawlwy Club NG103JS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6.2199999999999998E-2</c:v>
                </c:pt>
                <c:pt idx="1">
                  <c:v>1.01E-2</c:v>
                </c:pt>
                <c:pt idx="2">
                  <c:v>4.7000000000000002E-3</c:v>
                </c:pt>
                <c:pt idx="3">
                  <c:v>4.5999999999999999E-3</c:v>
                </c:pt>
                <c:pt idx="4">
                  <c:v>-3.7000000000000002E-3</c:v>
                </c:pt>
                <c:pt idx="5">
                  <c:v>-1.1599999999999999E-2</c:v>
                </c:pt>
                <c:pt idx="6">
                  <c:v>-1.5599999999999999E-2</c:v>
                </c:pt>
                <c:pt idx="7">
                  <c:v>-5.0799999999999998E-2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69BD-4840-B80C-868C435A3C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ACD-42F9-B9E2-A054C5D2A746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4.36E-2</c:v>
                </c:pt>
                <c:pt idx="1">
                  <c:v>0.1208</c:v>
                </c:pt>
                <c:pt idx="2">
                  <c:v>0.21510000000000001</c:v>
                </c:pt>
                <c:pt idx="3">
                  <c:v>0.18440000000000001</c:v>
                </c:pt>
                <c:pt idx="4">
                  <c:v>0.27429999999999999</c:v>
                </c:pt>
                <c:pt idx="5">
                  <c:v>0.09</c:v>
                </c:pt>
                <c:pt idx="6">
                  <c:v>7.1400000000000005E-2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CD-42F9-B9E2-A054C5D2A74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White Lion (Sawley) NG103AT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8.1799999999999998E-2</c:v>
                </c:pt>
                <c:pt idx="1">
                  <c:v>0.214</c:v>
                </c:pt>
                <c:pt idx="2">
                  <c:v>0.17649999999999999</c:v>
                </c:pt>
                <c:pt idx="3">
                  <c:v>0.2447</c:v>
                </c:pt>
                <c:pt idx="4">
                  <c:v>0.17780000000000001</c:v>
                </c:pt>
                <c:pt idx="5">
                  <c:v>5.7700000000000001E-2</c:v>
                </c:pt>
                <c:pt idx="6">
                  <c:v>4.7199999999999999E-2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CD-42F9-B9E2-A054C5D2A7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3.8199999999999998E-2</c:v>
                </c:pt>
                <c:pt idx="1">
                  <c:v>9.3200000000000005E-2</c:v>
                </c:pt>
                <c:pt idx="2">
                  <c:v>-3.8600000000000002E-2</c:v>
                </c:pt>
                <c:pt idx="3">
                  <c:v>6.0299999999999999E-2</c:v>
                </c:pt>
                <c:pt idx="4">
                  <c:v>-9.6500000000000002E-2</c:v>
                </c:pt>
                <c:pt idx="5">
                  <c:v>-3.2300000000000002E-2</c:v>
                </c:pt>
                <c:pt idx="6">
                  <c:v>-2.4199999999999999E-2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BA6-472B-A372-54578945C7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-5.0999999999999997E-2</c:v>
                </c:pt>
                <c:pt idx="1">
                  <c:v>-7.1599999999999997E-2</c:v>
                </c:pt>
                <c:pt idx="2">
                  <c:v>-2.0400000000000001E-2</c:v>
                </c:pt>
                <c:pt idx="3">
                  <c:v>-2.9399999999999999E-2</c:v>
                </c:pt>
                <c:pt idx="4">
                  <c:v>-1.2E-2</c:v>
                </c:pt>
                <c:pt idx="5">
                  <c:v>0.13469999999999999</c:v>
                </c:pt>
                <c:pt idx="6">
                  <c:v>4.9799999999999997E-2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DDC4-44D2-A3A0-918A3802E1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4BC-49FB-AF78-3A7533F349B6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7.9699999999999993E-2</c:v>
                </c:pt>
                <c:pt idx="1">
                  <c:v>0.69940000000000002</c:v>
                </c:pt>
                <c:pt idx="2">
                  <c:v>0.2208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BC-49FB-AF78-3A7533F349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White Lion (Sawley) NG103AT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6.7400000000000002E-2</c:v>
                </c:pt>
                <c:pt idx="1">
                  <c:v>0.7883</c:v>
                </c:pt>
                <c:pt idx="2">
                  <c:v>0.14419999999999999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BC-49FB-AF78-3A7533F349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-1.23E-2</c:v>
                </c:pt>
                <c:pt idx="1">
                  <c:v>8.8900000000000007E-2</c:v>
                </c:pt>
                <c:pt idx="2">
                  <c:v>-7.6600000000000001E-2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FA7E-483E-9E15-8BBA161F1A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05C-4133-927A-ED09DC4B1267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0.25769999999999998</c:v>
                </c:pt>
                <c:pt idx="1">
                  <c:v>0.74219999999999997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5C-4133-927A-ED09DC4B12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White Lion (Sawley) NG103AT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0.34560000000000002</c:v>
                </c:pt>
                <c:pt idx="1">
                  <c:v>0.65429999999999999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5C-4133-927A-ED09DC4B12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8.7900000000000006E-2</c:v>
                </c:pt>
                <c:pt idx="1">
                  <c:v>-8.7900000000000006E-2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BAA6-4E37-8E51-44FB24366B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77E-4B5B-9FCF-771DD007A9B3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0.2072</c:v>
                </c:pt>
                <c:pt idx="1">
                  <c:v>9.6299999999999997E-2</c:v>
                </c:pt>
                <c:pt idx="2">
                  <c:v>0.25650000000000001</c:v>
                </c:pt>
                <c:pt idx="3">
                  <c:v>0.2009</c:v>
                </c:pt>
                <c:pt idx="4">
                  <c:v>6.7500000000000004E-2</c:v>
                </c:pt>
                <c:pt idx="5">
                  <c:v>0.108</c:v>
                </c:pt>
                <c:pt idx="6">
                  <c:v>4.3700000000000003E-2</c:v>
                </c:pt>
                <c:pt idx="7">
                  <c:v>1.9599999999999999E-2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7E-4B5B-9FCF-771DD007A9B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White Lion (Sawley) NG103AT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0.14649999999999999</c:v>
                </c:pt>
                <c:pt idx="1">
                  <c:v>5.8500000000000003E-2</c:v>
                </c:pt>
                <c:pt idx="2">
                  <c:v>0.373</c:v>
                </c:pt>
                <c:pt idx="3">
                  <c:v>0.1211</c:v>
                </c:pt>
                <c:pt idx="4">
                  <c:v>6.1899999999999997E-2</c:v>
                </c:pt>
                <c:pt idx="5">
                  <c:v>0.18490000000000001</c:v>
                </c:pt>
                <c:pt idx="6">
                  <c:v>1.9699999999999999E-2</c:v>
                </c:pt>
                <c:pt idx="7">
                  <c:v>3.39E-2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7E-4B5B-9FCF-771DD007A9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-6.0699999999999997E-2</c:v>
                </c:pt>
                <c:pt idx="1">
                  <c:v>-3.78E-2</c:v>
                </c:pt>
                <c:pt idx="2">
                  <c:v>0.11650000000000001</c:v>
                </c:pt>
                <c:pt idx="3">
                  <c:v>-7.9799999999999996E-2</c:v>
                </c:pt>
                <c:pt idx="4">
                  <c:v>-5.5999999999999999E-3</c:v>
                </c:pt>
                <c:pt idx="5">
                  <c:v>7.6899999999999996E-2</c:v>
                </c:pt>
                <c:pt idx="6">
                  <c:v>-2.4E-2</c:v>
                </c:pt>
                <c:pt idx="7">
                  <c:v>1.43E-2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1ADF-423F-9AF5-4F98B02D5E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EA2-450B-B35F-56367D943C64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0.61939999999999995</c:v>
                </c:pt>
                <c:pt idx="1">
                  <c:v>0.19600000000000001</c:v>
                </c:pt>
                <c:pt idx="2">
                  <c:v>5.3999999999999999E-2</c:v>
                </c:pt>
                <c:pt idx="3">
                  <c:v>5.4100000000000002E-2</c:v>
                </c:pt>
                <c:pt idx="4">
                  <c:v>2.53E-2</c:v>
                </c:pt>
                <c:pt idx="5">
                  <c:v>1.2E-2</c:v>
                </c:pt>
                <c:pt idx="6">
                  <c:v>3.8899999999999997E-2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A2-450B-B35F-56367D943C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White Lion (Sawley) NG103AT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0.52300000000000002</c:v>
                </c:pt>
                <c:pt idx="1">
                  <c:v>0.29759999999999998</c:v>
                </c:pt>
                <c:pt idx="2">
                  <c:v>4.6899999999999997E-2</c:v>
                </c:pt>
                <c:pt idx="3">
                  <c:v>9.7699999999999995E-2</c:v>
                </c:pt>
                <c:pt idx="4">
                  <c:v>1.0200000000000001E-2</c:v>
                </c:pt>
                <c:pt idx="5">
                  <c:v>2.0899999999999998E-2</c:v>
                </c:pt>
                <c:pt idx="6">
                  <c:v>3.3999999999999998E-3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A2-450B-B35F-56367D943C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-9.64E-2</c:v>
                </c:pt>
                <c:pt idx="1">
                  <c:v>0.1016</c:v>
                </c:pt>
                <c:pt idx="2">
                  <c:v>-7.1000000000000004E-3</c:v>
                </c:pt>
                <c:pt idx="3">
                  <c:v>4.36E-2</c:v>
                </c:pt>
                <c:pt idx="4">
                  <c:v>-1.5100000000000001E-2</c:v>
                </c:pt>
                <c:pt idx="5">
                  <c:v>8.8999999999999999E-3</c:v>
                </c:pt>
                <c:pt idx="6">
                  <c:v>-3.5499999999999997E-2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5D22-485E-A701-67021AE88B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Wilsthorpe Tavern NG103LJ</c:v>
                </c:pt>
                <c:pt idx="1">
                  <c:v>Bell Inn (Long Eaton) NG103GR</c:v>
                </c:pt>
                <c:pt idx="2">
                  <c:v>Railway Inn NG103AP</c:v>
                </c:pt>
                <c:pt idx="3">
                  <c:v>White Lion (Sawley) NG103AT</c:v>
                </c:pt>
                <c:pt idx="4">
                  <c:v>Nfd &amp; Ds &amp; S Sawlwy Club NG103JS</c:v>
                </c:pt>
                <c:pt idx="5">
                  <c:v>Nags Head Inn NG103AL</c:v>
                </c:pt>
                <c:pt idx="6">
                  <c:v>Sawley Junction NG103JU</c:v>
                </c:pt>
                <c:pt idx="7">
                  <c:v>Shaftesbury Social Clu NG103FF</c:v>
                </c:pt>
              </c:strCache>
            </c:strRef>
          </c:cat>
          <c:val>
            <c:numRef>
              <c:f>'Sheet1'!$F$2:$F$9</c:f>
              <c:numCache>
                <c:formatCode>General</c:formatCode>
                <c:ptCount val="8"/>
                <c:pt idx="0">
                  <c:v>0.2346</c:v>
                </c:pt>
                <c:pt idx="1">
                  <c:v>0.23100000000000001</c:v>
                </c:pt>
                <c:pt idx="2">
                  <c:v>0.1318</c:v>
                </c:pt>
                <c:pt idx="3">
                  <c:v>0.1118</c:v>
                </c:pt>
                <c:pt idx="4">
                  <c:v>9.7699999999999995E-2</c:v>
                </c:pt>
                <c:pt idx="5">
                  <c:v>9.6100000000000005E-2</c:v>
                </c:pt>
                <c:pt idx="6">
                  <c:v>8.7499999999999994E-2</c:v>
                </c:pt>
                <c:pt idx="7">
                  <c:v>9.1999999999999998E-3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12-42E4-9AF3-A65F7C961F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23/02/2022 - 15/02/2023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618-4E6D-B57C-9EEE64F6932B}"/>
              </c:ext>
            </c:extLst>
          </c:dPt>
          <c:cat>
            <c:strRef>
              <c:f>'Sheet1'!$A$2:$A$9</c:f>
              <c:strCache>
                <c:ptCount val="8"/>
                <c:pt idx="0">
                  <c:v>Wilsthorpe Tavern NG103LJ</c:v>
                </c:pt>
                <c:pt idx="1">
                  <c:v>Railway Inn NG103AP</c:v>
                </c:pt>
                <c:pt idx="2">
                  <c:v>Nfd &amp; Ds &amp; S Sawlwy Club NG103JS</c:v>
                </c:pt>
                <c:pt idx="3">
                  <c:v>Sawley Junction NG103JU</c:v>
                </c:pt>
                <c:pt idx="4">
                  <c:v>Nags Head Inn NG103AL</c:v>
                </c:pt>
                <c:pt idx="5">
                  <c:v>Shaftesbury Social Clu NG103FF</c:v>
                </c:pt>
                <c:pt idx="6">
                  <c:v>Bell Inn (Long Eaton) NG103GR</c:v>
                </c:pt>
                <c:pt idx="7">
                  <c:v>White Lion (Sawley) NG103AT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0.1938</c:v>
                </c:pt>
                <c:pt idx="1">
                  <c:v>0.14360000000000001</c:v>
                </c:pt>
                <c:pt idx="2">
                  <c:v>9.9099999999999994E-2</c:v>
                </c:pt>
                <c:pt idx="3">
                  <c:v>0.1036</c:v>
                </c:pt>
                <c:pt idx="4">
                  <c:v>7.5499999999999998E-2</c:v>
                </c:pt>
                <c:pt idx="5">
                  <c:v>7.7999999999999996E-3</c:v>
                </c:pt>
                <c:pt idx="6">
                  <c:v>0.21299999999999999</c:v>
                </c:pt>
                <c:pt idx="7">
                  <c:v>0.16309999999999999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18-4E6D-B57C-9EEE64F693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01/03/2023 - 21/02/2024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Wilsthorpe Tavern NG103LJ</c:v>
                </c:pt>
                <c:pt idx="1">
                  <c:v>Railway Inn NG103AP</c:v>
                </c:pt>
                <c:pt idx="2">
                  <c:v>Nfd &amp; Ds &amp; S Sawlwy Club NG103JS</c:v>
                </c:pt>
                <c:pt idx="3">
                  <c:v>Sawley Junction NG103JU</c:v>
                </c:pt>
                <c:pt idx="4">
                  <c:v>Nags Head Inn NG103AL</c:v>
                </c:pt>
                <c:pt idx="5">
                  <c:v>Shaftesbury Social Clu NG103FF</c:v>
                </c:pt>
                <c:pt idx="6">
                  <c:v>Bell Inn (Long Eaton) NG103GR</c:v>
                </c:pt>
                <c:pt idx="7">
                  <c:v>White Lion (Sawley) NG103AT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0.25190000000000001</c:v>
                </c:pt>
                <c:pt idx="1">
                  <c:v>0.16719999999999999</c:v>
                </c:pt>
                <c:pt idx="2">
                  <c:v>0.11360000000000001</c:v>
                </c:pt>
                <c:pt idx="3">
                  <c:v>0.108</c:v>
                </c:pt>
                <c:pt idx="4">
                  <c:v>7.6499999999999999E-2</c:v>
                </c:pt>
                <c:pt idx="5">
                  <c:v>7.1999999999999998E-3</c:v>
                </c:pt>
                <c:pt idx="6">
                  <c:v>0.2114</c:v>
                </c:pt>
                <c:pt idx="7">
                  <c:v>6.3600000000000004E-2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18-4E6D-B57C-9EEE64F693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Wilsthorpe Tavern NG103LJ</c:v>
                </c:pt>
                <c:pt idx="1">
                  <c:v>Railway Inn NG103AP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5.8099999999999999E-2</c:v>
                </c:pt>
                <c:pt idx="1">
                  <c:v>2.3599999999999999E-2</c:v>
                </c:pt>
                <c:pt idx="2">
                  <c:v>1.4500000000000001E-2</c:v>
                </c:pt>
                <c:pt idx="3">
                  <c:v>4.4000000000000003E-3</c:v>
                </c:pt>
                <c:pt idx="4">
                  <c:v>1E-3</c:v>
                </c:pt>
                <c:pt idx="5">
                  <c:v>-5.9999999999999995E-4</c:v>
                </c:pt>
                <c:pt idx="6">
                  <c:v>-1.6000000000000001E-3</c:v>
                </c:pt>
                <c:pt idx="7">
                  <c:v>-9.9500000000000005E-2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3549-41BB-8DAE-399B611C24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E4E-4C52-BA98-BA5CF349A487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0.4199</c:v>
                </c:pt>
                <c:pt idx="1">
                  <c:v>0.30070000000000002</c:v>
                </c:pt>
                <c:pt idx="2">
                  <c:v>9.9000000000000005E-2</c:v>
                </c:pt>
                <c:pt idx="3">
                  <c:v>7.3899999999999993E-2</c:v>
                </c:pt>
                <c:pt idx="4">
                  <c:v>0.10639999999999999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4E-4C52-BA98-BA5CF349A4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White Lion (Sawley) NG103AT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0.45979999999999999</c:v>
                </c:pt>
                <c:pt idx="1">
                  <c:v>0.33110000000000001</c:v>
                </c:pt>
                <c:pt idx="2">
                  <c:v>9.64E-2</c:v>
                </c:pt>
                <c:pt idx="3">
                  <c:v>4.82E-2</c:v>
                </c:pt>
                <c:pt idx="4">
                  <c:v>6.4299999999999996E-2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4E-4C52-BA98-BA5CF349A4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3.9899999999999998E-2</c:v>
                </c:pt>
                <c:pt idx="1">
                  <c:v>3.04E-2</c:v>
                </c:pt>
                <c:pt idx="2">
                  <c:v>-2.5999999999999999E-3</c:v>
                </c:pt>
                <c:pt idx="3">
                  <c:v>-2.5700000000000001E-2</c:v>
                </c:pt>
                <c:pt idx="4">
                  <c:v>-4.2099999999999999E-2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7119-4DA4-9B2C-0F46BA7A6D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23/02/2022 - 15/02/2023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0F7-4524-80EE-6A882806D657}"/>
              </c:ext>
            </c:extLst>
          </c:dPt>
          <c:cat>
            <c:strRef>
              <c:f>'Sheet1'!$A$2:$A$9</c:f>
              <c:strCache>
                <c:ptCount val="8"/>
                <c:pt idx="0">
                  <c:v>Wilsthorpe Tavern NG103LJ</c:v>
                </c:pt>
                <c:pt idx="1">
                  <c:v>Bell Inn (Long Eaton) NG103GR</c:v>
                </c:pt>
                <c:pt idx="2">
                  <c:v>Railway Inn NG103AP</c:v>
                </c:pt>
                <c:pt idx="3">
                  <c:v>Nags Head Inn NG103AL</c:v>
                </c:pt>
                <c:pt idx="4">
                  <c:v>Sawley Junction NG103JU</c:v>
                </c:pt>
                <c:pt idx="5">
                  <c:v>Shaftesbury Social Clu NG103FF</c:v>
                </c:pt>
                <c:pt idx="6">
                  <c:v>White Lion (Sawley) NG103AT</c:v>
                </c:pt>
                <c:pt idx="7">
                  <c:v>Nfd &amp; Ds &amp; S Sawlwy Club NG103JS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9.7662999999999993</c:v>
                </c:pt>
                <c:pt idx="1">
                  <c:v>7.8540000000000001</c:v>
                </c:pt>
                <c:pt idx="2">
                  <c:v>6.5217999999999998</c:v>
                </c:pt>
                <c:pt idx="3">
                  <c:v>14.1181</c:v>
                </c:pt>
                <c:pt idx="4">
                  <c:v>8.9699000000000009</c:v>
                </c:pt>
                <c:pt idx="5">
                  <c:v>10.488200000000001</c:v>
                </c:pt>
                <c:pt idx="6">
                  <c:v>8.7707999999999995</c:v>
                </c:pt>
                <c:pt idx="7">
                  <c:v>7.5270999999999999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F7-4524-80EE-6A882806D6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01/03/2023 - 21/02/2024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Wilsthorpe Tavern NG103LJ</c:v>
                </c:pt>
                <c:pt idx="1">
                  <c:v>Bell Inn (Long Eaton) NG103GR</c:v>
                </c:pt>
                <c:pt idx="2">
                  <c:v>Railway Inn NG103AP</c:v>
                </c:pt>
                <c:pt idx="3">
                  <c:v>Nags Head Inn NG103AL</c:v>
                </c:pt>
                <c:pt idx="4">
                  <c:v>Sawley Junction NG103JU</c:v>
                </c:pt>
                <c:pt idx="5">
                  <c:v>Shaftesbury Social Clu NG103FF</c:v>
                </c:pt>
                <c:pt idx="6">
                  <c:v>White Lion (Sawley) NG103AT</c:v>
                </c:pt>
                <c:pt idx="7">
                  <c:v>Nfd &amp; Ds &amp; S Sawlwy Club NG103JS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11.908099999999999</c:v>
                </c:pt>
                <c:pt idx="1">
                  <c:v>8.6416000000000004</c:v>
                </c:pt>
                <c:pt idx="2">
                  <c:v>7.1848999999999998</c:v>
                </c:pt>
                <c:pt idx="3">
                  <c:v>14.7324</c:v>
                </c:pt>
                <c:pt idx="4">
                  <c:v>9.2408999999999999</c:v>
                </c:pt>
                <c:pt idx="5">
                  <c:v>10.6342</c:v>
                </c:pt>
                <c:pt idx="6">
                  <c:v>8.5284999999999993</c:v>
                </c:pt>
                <c:pt idx="7">
                  <c:v>7.2007000000000003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F7-4524-80EE-6A882806D6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13/03/2024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13/03/2024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white"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13/03/2024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13/03/2024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13/03/2024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white"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13/03/2024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white"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white"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13/03/2024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13/03/2024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13/03/2024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13/03/2024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13/03/2024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13/03/2024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0" Type="http://schemas.openxmlformats.org/officeDocument/2006/relationships/image" Target="../media/image19.svg"/><Relationship Id="rId41" Type="http://schemas.openxmlformats.org/officeDocument/2006/relationships/image" Target="../media/image4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6.xml"/><Relationship Id="rId4" Type="http://schemas.openxmlformats.org/officeDocument/2006/relationships/chart" Target="../charts/chart3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48.png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image" Target="../media/image41.svg"/><Relationship Id="rId4" Type="http://schemas.openxmlformats.org/officeDocument/2006/relationships/image" Target="../media/image50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47.sv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chart" Target="../charts/chart38.xml"/><Relationship Id="rId2" Type="http://schemas.openxmlformats.org/officeDocument/2006/relationships/image" Target="../media/image46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chart" Target="../charts/chart37.xml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4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4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2.xml"/><Relationship Id="rId4" Type="http://schemas.openxmlformats.org/officeDocument/2006/relationships/chart" Target="../charts/chart3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.xml"/><Relationship Id="rId4" Type="http://schemas.openxmlformats.org/officeDocument/2006/relationships/chart" Target="../charts/chart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8.xml"/><Relationship Id="rId4" Type="http://schemas.openxmlformats.org/officeDocument/2006/relationships/chart" Target="../charts/chart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2.xml"/><Relationship Id="rId4" Type="http://schemas.openxmlformats.org/officeDocument/2006/relationships/chart" Target="../charts/chart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6.xml"/><Relationship Id="rId4" Type="http://schemas.openxmlformats.org/officeDocument/2006/relationships/chart" Target="../charts/chart1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9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8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0.xml"/><Relationship Id="rId4" Type="http://schemas.openxmlformats.org/officeDocument/2006/relationships/chart" Target="../charts/chart17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4.xml"/><Relationship Id="rId4" Type="http://schemas.openxmlformats.org/officeDocument/2006/relationships/chart" Target="../charts/chart2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8.xml"/><Relationship Id="rId4" Type="http://schemas.openxmlformats.org/officeDocument/2006/relationships/chart" Target="../charts/chart2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2.xml"/><Relationship Id="rId4" Type="http://schemas.openxmlformats.org/officeDocument/2006/relationships/chart" Target="../charts/chart2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 bwMode="white"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 bwMode="white"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 bwMode="white"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 bwMode="white"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 bwMode="white"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 bwMode="white"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 bwMode="white"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 bwMode="white"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 bwMode="white"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 bwMode="white"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 bwMode="white"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 bwMode="white"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 bwMode="white"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 bwMode="white"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 bwMode="white"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 bwMode="white"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 bwMode="white"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NG103AP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 bwMode="white"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Railway Inn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 bwMode="white"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51.20%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 bwMode="white"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Paying The Mortgage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 bwMode="white"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 bwMode="white"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 bwMode="white"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£8.53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 bwMode="white"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Central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 bwMode="white"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65.44%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 bwMode="white"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Long Eaton(1.08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 bwMode="white"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 bwMode="white"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Urban minor conurbation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 bwMode="white"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East Midlands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 bwMode="white"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Nottingham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 bwMode="white"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NG103AT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 bwMode="white"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/ Bar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 bwMode="white">
          <a:xfrm>
            <a:off x="829599" y="1416348"/>
            <a:ext cx="24003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White Lion (Sawley) NG103AT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 bwMode="white"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 bwMode="white"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NG103LJ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 bwMode="white"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Wilsthorpe Tavern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 bwMode="white"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Bell Inn (Long Eaton)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 bwMode="white"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NG103GR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 bwMode="white"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 bwMode="white"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 bwMode="white"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 bwMode="white"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 bwMode="white"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78.83%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 bwMode="white"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 bwMode="white"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24.47%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 bwMode="white"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45 to 54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 bwMode="white"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 bwMode="white"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 bwMode="white"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38.99%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 bwMode="white"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Sat</a:t>
            </a:r>
          </a:p>
        </p:txBody>
      </p:sp>
      <p:sp>
        <p:nvSpPr>
          <p:cNvPr id="76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 bwMode="white"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Star Pubs &amp; Bars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 bwMode="white"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GK Pub Partners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 bwMode="white"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Marstons - T&amp;L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 bwMode="white"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 bwMode="white"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 bwMode="white"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 bwMode="white"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 bwMode="white"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 bwMode="white"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 bwMode="white"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 bwMode="white"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 bwMode="white"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17">
            <a:lum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 bwMode="white"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19"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 bwMode="white"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21"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 bwMode="white"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23"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 bwMode="white"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25">
            <a:lum/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 bwMode="white"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27">
            <a:lum/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 bwMode="white"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29">
            <a:lum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 bwMode="white"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 bwMode="white"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 bwMode="white"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 bwMode="white"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 bwMode="white"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 bwMode="white"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 bwMode="white"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39">
            <a:lum/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41">
            <a:lum/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43">
            <a:lum/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01/03/2023 - 21/02/2024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45">
            <a:lum/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 bwMode="white"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 bwMode="white">
          <a:xfrm flipH="1" flipV="1">
            <a:off x="32298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 bwMode="white">
          <a:xfrm>
            <a:off x="1192682" y="220269"/>
            <a:ext cx="2400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White Lion (Sawley) NG103AT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5656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311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White Lion (Sawley) NG103AT and 97 Chains in 1 Miles from 01/03/2023 - 21/02/2024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White Lion (Sawley) NG103AT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01/03/2023 - 21/02/2024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2400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White Lion (Sawley) NG103AT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2623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167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 bwMode="white"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 bwMode="white"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White Lion (Sawley) NG103AT for 01/03/2023 - 21/02/2024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White Lion (Sawley) NG103AT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01/03/2023 - 21/02/2024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2400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White Lion (Sawley) NG103AT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167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White Lion (Sawley) NG103AT, who are the top 20 competitors from 97 Chains in 1 Miles for 01/03/2023 - 21/02/2024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White Lion (Sawley) NG103AT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01/03/2023 - 21/02/2024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2400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White Lion (Sawley) NG103AT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311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White Lion (Sawley) NG103AT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01/03/2023 - 21/02/2024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2400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White Lion (Sawley) NG103AT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311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White Lion (Sawley) NG103AT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01/03/2023 - 21/02/2024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2400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White Lion (Sawley) NG103AT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06680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£3.37M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£3.37M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£7.52M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£63.98M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White Lion (Sawley) NG103AT and 97 Chains in 1 Miles from 01/03/2023 - 21/02/2024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White Lion (Sawley) NG103AT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01/03/2023 - 21/02/2024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2400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White Lion (Sawley) NG103AT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5656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311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White Lion (Sawley) NG103AT and 97 Chains in 1 Miles from 01/03/2023 - 21/02/2024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White Lion (Sawley) NG103AT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01/03/2023 - 21/02/2024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2400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White Lion (Sawley) NG103AT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5656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311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01/03/2023 - 21/02/2024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2400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White Lion (Sawley) NG103AT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311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White Lion (Sawley) NG103AT and 97 Chains in 1 Miles from 01/03/2023 - 21/02/2024 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01/03/2023 - 21/02/2024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2400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White Lion (Sawley) NG103AT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311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White Lion (Sawley) NG103AT and 97 Chains in 1 Miles from 01/03/2023 - 21/02/2024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White Lion (Sawley) NG103AT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01/03/2023 - 21/02/2024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2400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White Lion (Sawley) NG103AT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2658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168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White Lion (Sawley) NG103AT and 97 Chains in 1 Miles from 01/03/2023 - 21/02/2024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White Lion (Sawley) NG103AT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01/03/2023 - 21/02/2024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2400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White Lion (Sawley) NG103AT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2703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174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White Lion (Sawley) NG103AT and 97 Chains in 1 Miles from 01/03/2023 - 21/02/2024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White Lion (Sawley) NG103AT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01/03/2023 - 21/02/2024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2400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White Lion (Sawley) NG103AT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2703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174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White Lion (Sawley) NG103AT and 97 Chains in 1 Miles from 01/03/2023 - 21/02/2024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White Lion (Sawley) NG103AT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01/03/2023 - 21/02/2024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2400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White Lion (Sawley) NG103AT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5656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311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8372</TotalTime>
  <Pages>0</Pages>
  <Words>1328</Words>
  <Characters>0</Characters>
  <Application>Microsoft Office PowerPoint</Application>
  <PresentationFormat>Widescreen</PresentationFormat>
  <Lines>0</Lines>
  <Paragraphs>447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Montserrat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Stacey Lowe</cp:lastModifiedBy>
  <cp:revision>118</cp:revision>
  <dcterms:created xsi:type="dcterms:W3CDTF">2023-02-27T15:44:52Z</dcterms:created>
  <dcterms:modified xsi:type="dcterms:W3CDTF">2024-03-13T13:57:12Z</dcterms:modified>
</cp:coreProperties>
</file>